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59" r:id="rId4"/>
    <p:sldId id="293" r:id="rId5"/>
    <p:sldId id="261" r:id="rId6"/>
    <p:sldId id="263" r:id="rId7"/>
    <p:sldId id="265" r:id="rId8"/>
    <p:sldId id="268" r:id="rId9"/>
    <p:sldId id="294" r:id="rId10"/>
    <p:sldId id="288" r:id="rId11"/>
    <p:sldId id="270" r:id="rId12"/>
    <p:sldId id="272" r:id="rId13"/>
    <p:sldId id="289" r:id="rId14"/>
    <p:sldId id="296" r:id="rId15"/>
    <p:sldId id="297" r:id="rId16"/>
    <p:sldId id="295" r:id="rId17"/>
    <p:sldId id="290" r:id="rId18"/>
    <p:sldId id="291" r:id="rId19"/>
    <p:sldId id="292" r:id="rId20"/>
    <p:sldId id="298" r:id="rId21"/>
    <p:sldId id="299" r:id="rId2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041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CD333D7-ACB0-49F2-AA05-3B55FBB95794}" type="datetimeFigureOut">
              <a:rPr lang="ar-SA" smtClean="0"/>
              <a:t>26/10/38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27547E0-33F8-49A7-9A06-5FFD34D04F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214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5" name="Rounded Rectangle 7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10282767" y="3136901"/>
            <a:ext cx="1214967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Rectangle 13"/>
          <p:cNvSpPr/>
          <p:nvPr/>
        </p:nvSpPr>
        <p:spPr>
          <a:xfrm>
            <a:off x="594784" y="3055939"/>
            <a:ext cx="9262533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ectangle 10"/>
          <p:cNvSpPr/>
          <p:nvPr/>
        </p:nvSpPr>
        <p:spPr>
          <a:xfrm>
            <a:off x="721784" y="4559301"/>
            <a:ext cx="9008533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9"/>
          <p:cNvSpPr/>
          <p:nvPr/>
        </p:nvSpPr>
        <p:spPr>
          <a:xfrm>
            <a:off x="719667" y="3140075"/>
            <a:ext cx="9012767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62C0D-A265-490B-BCE3-3BFC2B3908CC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251" y="4625975"/>
            <a:ext cx="1016000" cy="457200"/>
          </a:xfrm>
        </p:spPr>
        <p:txBody>
          <a:bodyPr/>
          <a:lstStyle>
            <a:lvl1pPr algn="ctr">
              <a:defRPr sz="2800">
                <a:solidFill>
                  <a:srgbClr val="47534C"/>
                </a:solidFill>
              </a:defRPr>
            </a:lvl1pPr>
          </a:lstStyle>
          <a:p>
            <a:pPr>
              <a:defRPr/>
            </a:pPr>
            <a:fld id="{CE678DA0-1AFE-42A9-9856-FF65FFAAA5E1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184986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BFC26-2BBE-48A6-9F7A-3D6D93B2C0C8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49445-1FCB-4494-A0B2-F8FF065EA121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147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8234" y="228600"/>
            <a:ext cx="2480733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9273118" y="350839"/>
            <a:ext cx="2230967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A8D7A-BCC3-40D1-8913-A1537509255E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7C306-D57F-41AC-91E4-24AF3C10BF46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322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774D9-1C36-42B9-B28F-4098290C67E5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467DF-2A60-450D-9748-9D0FE1ADC177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960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5" name="Rounded Rectangle 7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15"/>
          <p:cNvSpPr/>
          <p:nvPr/>
        </p:nvSpPr>
        <p:spPr>
          <a:xfrm>
            <a:off x="757767" y="3048001"/>
            <a:ext cx="10710333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14"/>
          <p:cNvSpPr/>
          <p:nvPr/>
        </p:nvSpPr>
        <p:spPr>
          <a:xfrm>
            <a:off x="901700" y="4541839"/>
            <a:ext cx="10422467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Rectangle 13"/>
          <p:cNvSpPr/>
          <p:nvPr/>
        </p:nvSpPr>
        <p:spPr>
          <a:xfrm>
            <a:off x="901700" y="3124200"/>
            <a:ext cx="10422467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3BB56-A18F-4242-96C4-C782C7D18557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B3752-538D-4EE4-966B-F4FB895F8497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4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05619-260F-4ACF-A521-AB630C8C63D9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F7A48-85DC-4C9D-894B-44F6B10238FC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72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2BFE2-5C1B-4B03-8F9B-D42CC9C35747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104FA-F046-4410-AE90-AD7752AFEDCB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95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4BE4-A0C5-4460-B016-CC3305A9F0DD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30DEA-9376-494A-8358-D9059BCF7187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3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3" name="Rounded Rectangle 10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9A7D2-A96E-4599-8C5A-665FD520889D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6085B-BD36-4189-888A-AAA72E4FA8E9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38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6" name="Rounded Rectangle 11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9"/>
          <p:cNvSpPr/>
          <p:nvPr/>
        </p:nvSpPr>
        <p:spPr>
          <a:xfrm>
            <a:off x="901700" y="1643064"/>
            <a:ext cx="3312584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DBBC3-152B-49C3-9C20-02BFB9394560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741F1-0CA8-4184-9313-4E529A0D9ED9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87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6" name="Rounded Rectangle 8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11"/>
          <p:cNvSpPr/>
          <p:nvPr/>
        </p:nvSpPr>
        <p:spPr>
          <a:xfrm>
            <a:off x="1016000" y="5029201"/>
            <a:ext cx="1013460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1219200" y="5638800"/>
            <a:ext cx="9770533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ectangle 10"/>
          <p:cNvSpPr/>
          <p:nvPr/>
        </p:nvSpPr>
        <p:spPr>
          <a:xfrm>
            <a:off x="806452" y="5075238"/>
            <a:ext cx="10596033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الأيقونة لإضافة صورة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20E1E-A72D-4CD9-B197-57980D1A4CC1}" type="datetimeFigureOut">
              <a:rPr lang="ar-SA">
                <a:solidFill>
                  <a:srgbClr val="564B3C"/>
                </a:solidFill>
              </a:rPr>
              <a:pPr>
                <a:defRPr/>
              </a:pPr>
              <a:t>26/10/38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14D30-2867-4CD4-8A07-C87FDC3F1865}" type="slidenum">
              <a:rPr lang="ar-SA" altLang="ar-SA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 altLang="ar-SA">
              <a:solidFill>
                <a:srgbClr val="564B3C"/>
              </a:solidFill>
            </a:endParaRPr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64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752601"/>
            <a:ext cx="10972800" cy="43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أنماط النص الرئيسي</a:t>
            </a:r>
          </a:p>
          <a:p>
            <a:pPr lvl="1"/>
            <a:r>
              <a:rPr lang="ar-SA" altLang="ar-SA" smtClean="0"/>
              <a:t>المستوى الثاني</a:t>
            </a:r>
          </a:p>
          <a:p>
            <a:pPr lvl="2"/>
            <a:r>
              <a:rPr lang="ar-SA" altLang="ar-SA" smtClean="0"/>
              <a:t>المستوى الثالث</a:t>
            </a:r>
          </a:p>
          <a:p>
            <a:pPr lvl="3"/>
            <a:r>
              <a:rPr lang="ar-SA" altLang="ar-SA" smtClean="0"/>
              <a:t>المستوى الرابع</a:t>
            </a:r>
          </a:p>
          <a:p>
            <a:pPr lvl="4"/>
            <a:r>
              <a:rPr lang="ar-SA" altLang="ar-SA" smtClean="0"/>
              <a:t>المستوى الخامس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AFFA78-7C63-49DD-A0CF-1425DBE3C13E}" type="datetimeFigureOut">
              <a:rPr lang="ar-SA">
                <a:solidFill>
                  <a:srgbClr val="564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26/10/38</a:t>
            </a:fld>
            <a:endParaRPr lang="ar-SA">
              <a:solidFill>
                <a:srgbClr val="564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1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>
              <a:solidFill>
                <a:srgbClr val="564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B4161A-F5A8-4B54-B831-844DF1E6003D}" type="slidenum">
              <a:rPr lang="ar-SA" altLang="ar-SA">
                <a:solidFill>
                  <a:srgbClr val="564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altLang="ar-SA">
              <a:solidFill>
                <a:srgbClr val="564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417" y="373063"/>
            <a:ext cx="11173883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7267" y="407988"/>
            <a:ext cx="11015133" cy="10398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altLang="ar-SA" smtClean="0"/>
              <a:t>انقر لتحرير نمط العنوان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134128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  <a:cs typeface="Times New Roman" pitchFamily="18" charset="0"/>
        </a:defRPr>
      </a:lvl9pPr>
    </p:titleStyle>
    <p:bodyStyle>
      <a:lvl1pPr marL="3429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rtl="1" eaLnBrk="0" fontAlgn="base" hangingPunct="0">
        <a:spcBef>
          <a:spcPct val="20000"/>
        </a:spcBef>
        <a:spcAft>
          <a:spcPct val="0"/>
        </a:spcAft>
        <a:buClr>
          <a:srgbClr val="B5AE53"/>
        </a:buClr>
        <a:buFont typeface="Arial" panose="020B0604020202020204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r" rtl="1" eaLnBrk="0" fontAlgn="base" hangingPunct="0">
        <a:spcBef>
          <a:spcPct val="20000"/>
        </a:spcBef>
        <a:spcAft>
          <a:spcPct val="0"/>
        </a:spcAft>
        <a:buClr>
          <a:srgbClr val="848058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r" rtl="1" eaLnBrk="0" fontAlgn="base" hangingPunct="0">
        <a:spcBef>
          <a:spcPct val="20000"/>
        </a:spcBef>
        <a:spcAft>
          <a:spcPct val="0"/>
        </a:spcAft>
        <a:buClr>
          <a:srgbClr val="E8B54D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999656" y="3068961"/>
            <a:ext cx="576064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8000" b="1" cap="all" dirty="0">
                <a:ln w="9000" cmpd="sng">
                  <a:solidFill>
                    <a:srgbClr val="848058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48058">
                        <a:shade val="20000"/>
                        <a:satMod val="245000"/>
                      </a:srgbClr>
                    </a:gs>
                    <a:gs pos="43000">
                      <a:srgbClr val="848058">
                        <a:satMod val="255000"/>
                      </a:srgbClr>
                    </a:gs>
                    <a:gs pos="48000">
                      <a:srgbClr val="848058">
                        <a:shade val="85000"/>
                        <a:satMod val="255000"/>
                      </a:srgbClr>
                    </a:gs>
                    <a:gs pos="100000">
                      <a:srgbClr val="848058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حلقات التكرار</a:t>
            </a:r>
          </a:p>
        </p:txBody>
      </p:sp>
    </p:spTree>
    <p:extLst>
      <p:ext uri="{BB962C8B-B14F-4D97-AF65-F5344CB8AC3E}">
        <p14:creationId xmlns:p14="http://schemas.microsoft.com/office/powerpoint/2010/main" val="177202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عنصر نائب للمحتوى 2"/>
          <p:cNvSpPr>
            <a:spLocks noGrp="1"/>
          </p:cNvSpPr>
          <p:nvPr>
            <p:ph idx="1"/>
          </p:nvPr>
        </p:nvSpPr>
        <p:spPr>
          <a:xfrm>
            <a:off x="567267" y="1752601"/>
            <a:ext cx="11015133" cy="4524213"/>
          </a:xfrm>
        </p:spPr>
        <p:txBody>
          <a:bodyPr/>
          <a:lstStyle/>
          <a:p>
            <a:r>
              <a:rPr lang="ar-SA" sz="2800" dirty="0" smtClean="0"/>
              <a:t>في كل مرة يصل البرنامج إلي </a:t>
            </a:r>
            <a:r>
              <a:rPr lang="en-US" sz="2800" dirty="0" smtClean="0"/>
              <a:t>Do While </a:t>
            </a:r>
            <a:r>
              <a:rPr lang="ar-SA" sz="2800" dirty="0" smtClean="0"/>
              <a:t>يقوم بتقييم الشرط.</a:t>
            </a:r>
            <a:endParaRPr lang="en-US" sz="2800" dirty="0" smtClean="0"/>
          </a:p>
          <a:p>
            <a:pPr marL="0" indent="0">
              <a:buNone/>
            </a:pPr>
            <a:r>
              <a:rPr lang="ar-SA" sz="2800" dirty="0" smtClean="0">
                <a:solidFill>
                  <a:srgbClr val="00B0F0"/>
                </a:solidFill>
              </a:rPr>
              <a:t>أ- لو كان الشرط خاطئاً "</a:t>
            </a:r>
            <a:r>
              <a:rPr lang="en-US" sz="2800" dirty="0" smtClean="0">
                <a:solidFill>
                  <a:srgbClr val="00B0F0"/>
                </a:solidFill>
              </a:rPr>
              <a:t>False</a:t>
            </a:r>
            <a:r>
              <a:rPr lang="ar-SA" sz="2800" dirty="0" smtClean="0">
                <a:solidFill>
                  <a:srgbClr val="00B0F0"/>
                </a:solidFill>
              </a:rPr>
              <a:t>" فإن التنفيذ يبدأ عند أول أمر بعد كلمة </a:t>
            </a:r>
            <a:r>
              <a:rPr lang="en-US" sz="2800" dirty="0" smtClean="0">
                <a:solidFill>
                  <a:srgbClr val="00B0F0"/>
                </a:solidFill>
              </a:rPr>
              <a:t>Loop </a:t>
            </a:r>
            <a:endParaRPr lang="ar-SA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ar-SA" sz="2800" dirty="0" smtClean="0">
                <a:solidFill>
                  <a:srgbClr val="00B0F0"/>
                </a:solidFill>
              </a:rPr>
              <a:t>ب-لو كان الشرط صحيحا "</a:t>
            </a:r>
            <a:r>
              <a:rPr lang="en-US" sz="2800" dirty="0" smtClean="0">
                <a:solidFill>
                  <a:srgbClr val="00B0F0"/>
                </a:solidFill>
              </a:rPr>
              <a:t>True</a:t>
            </a:r>
            <a:r>
              <a:rPr lang="ar-SA" sz="2800" dirty="0" smtClean="0">
                <a:solidFill>
                  <a:srgbClr val="00B0F0"/>
                </a:solidFill>
              </a:rPr>
              <a:t>" فإن الحاسب يقوم بتنفيذ الأوامر ابتداء من الأمر الذي يلي الشرط وحتى أخر أمر قبل كلمة </a:t>
            </a:r>
            <a:r>
              <a:rPr lang="en-US" sz="2800" dirty="0" smtClean="0">
                <a:solidFill>
                  <a:srgbClr val="00B0F0"/>
                </a:solidFill>
              </a:rPr>
              <a:t>Loop </a:t>
            </a:r>
            <a:r>
              <a:rPr lang="ar-SA" sz="2800" dirty="0" smtClean="0">
                <a:solidFill>
                  <a:srgbClr val="00B0F0"/>
                </a:solidFill>
              </a:rPr>
              <a:t>وعندما يصل البرنامج إلي كلمة </a:t>
            </a:r>
            <a:r>
              <a:rPr lang="en-US" sz="2800" dirty="0" smtClean="0">
                <a:solidFill>
                  <a:srgbClr val="00B0F0"/>
                </a:solidFill>
              </a:rPr>
              <a:t>Loop </a:t>
            </a:r>
            <a:r>
              <a:rPr lang="ar-SA" sz="2800" dirty="0" smtClean="0">
                <a:solidFill>
                  <a:srgbClr val="00B0F0"/>
                </a:solidFill>
              </a:rPr>
              <a:t>فإنه يعود مرة أخري إلي </a:t>
            </a:r>
            <a:r>
              <a:rPr lang="en-US" sz="2800" dirty="0" smtClean="0">
                <a:solidFill>
                  <a:srgbClr val="00B0F0"/>
                </a:solidFill>
              </a:rPr>
              <a:t>Do while </a:t>
            </a:r>
            <a:r>
              <a:rPr lang="ar-SA" sz="2800" dirty="0" smtClean="0">
                <a:solidFill>
                  <a:srgbClr val="00B0F0"/>
                </a:solidFill>
              </a:rPr>
              <a:t>حيث يتم تقييم الشرط مرة أخري وطبقا لقيمة الشرط فإما أن تكون </a:t>
            </a:r>
            <a:r>
              <a:rPr lang="en-US" sz="2800" dirty="0" smtClean="0">
                <a:solidFill>
                  <a:srgbClr val="00B0F0"/>
                </a:solidFill>
              </a:rPr>
              <a:t>True </a:t>
            </a:r>
            <a:r>
              <a:rPr lang="ar-SA" sz="2800" dirty="0" smtClean="0">
                <a:solidFill>
                  <a:srgbClr val="00B0F0"/>
                </a:solidFill>
              </a:rPr>
              <a:t>فيستمر التكرار أو تكون </a:t>
            </a:r>
            <a:r>
              <a:rPr lang="en-US" sz="2800" dirty="0" smtClean="0">
                <a:solidFill>
                  <a:srgbClr val="00B0F0"/>
                </a:solidFill>
              </a:rPr>
              <a:t>False </a:t>
            </a:r>
            <a:r>
              <a:rPr lang="ar-SA" sz="2800" dirty="0" smtClean="0">
                <a:solidFill>
                  <a:srgbClr val="00B0F0"/>
                </a:solidFill>
              </a:rPr>
              <a:t>فينتهي التكرار .</a:t>
            </a:r>
            <a:endParaRPr lang="en-US" sz="2800" dirty="0" smtClean="0">
              <a:solidFill>
                <a:srgbClr val="00B0F0"/>
              </a:solidFill>
            </a:endParaRPr>
          </a:p>
          <a:p>
            <a:endParaRPr lang="ar-SA" sz="2800" dirty="0" smtClean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قاعدة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 WHILE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7037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قاعدة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 WHILE</a:t>
            </a:r>
            <a:endParaRPr lang="ar-SA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l" eaLnBrk="1" hangingPunct="1">
              <a:buNone/>
            </a:pPr>
            <a:r>
              <a:rPr lang="en-US" altLang="ar-SA" sz="4400">
                <a:solidFill>
                  <a:srgbClr val="FF0000"/>
                </a:solidFill>
              </a:rPr>
              <a:t>Do While </a:t>
            </a:r>
            <a:r>
              <a:rPr lang="en-US" altLang="ar-SA" sz="4400">
                <a:solidFill>
                  <a:schemeClr val="tx1"/>
                </a:solidFill>
              </a:rPr>
              <a:t>condition</a:t>
            </a:r>
            <a:endParaRPr lang="ar-SA" altLang="ar-SA" sz="4400">
              <a:solidFill>
                <a:srgbClr val="00B050"/>
              </a:solidFill>
            </a:endParaRPr>
          </a:p>
          <a:p>
            <a:pPr marL="114300" indent="0" algn="l" eaLnBrk="1" hangingPunct="1">
              <a:lnSpc>
                <a:spcPct val="50000"/>
              </a:lnSpc>
              <a:buNone/>
            </a:pPr>
            <a:r>
              <a:rPr lang="en-US" altLang="ar-SA" sz="4400">
                <a:solidFill>
                  <a:schemeClr val="tx1"/>
                </a:solidFill>
              </a:rPr>
              <a:t> statement</a:t>
            </a:r>
            <a:endParaRPr lang="ar-SA" altLang="ar-SA" sz="4400">
              <a:solidFill>
                <a:schemeClr val="tx1"/>
              </a:solidFill>
            </a:endParaRPr>
          </a:p>
          <a:p>
            <a:pPr marL="114300" indent="0" algn="l" eaLnBrk="1" hangingPunct="1">
              <a:lnSpc>
                <a:spcPct val="50000"/>
              </a:lnSpc>
              <a:buNone/>
            </a:pPr>
            <a:r>
              <a:rPr lang="ar-SA" altLang="ar-SA" sz="4400">
                <a:solidFill>
                  <a:schemeClr val="tx1"/>
                </a:solidFill>
              </a:rPr>
              <a:t>..................</a:t>
            </a:r>
            <a:endParaRPr lang="en-US" altLang="ar-SA" sz="4400">
              <a:solidFill>
                <a:schemeClr val="tx1"/>
              </a:solidFill>
            </a:endParaRPr>
          </a:p>
          <a:p>
            <a:pPr marL="114300" indent="0" algn="l" eaLnBrk="1" hangingPunct="1">
              <a:buNone/>
            </a:pPr>
            <a:r>
              <a:rPr lang="en-US" altLang="ar-SA" sz="4400">
                <a:solidFill>
                  <a:srgbClr val="00B050"/>
                </a:solidFill>
              </a:rPr>
              <a:t>[Exit Do]</a:t>
            </a:r>
            <a:endParaRPr lang="ar-SA" altLang="ar-SA" sz="4400">
              <a:solidFill>
                <a:srgbClr val="00B050"/>
              </a:solidFill>
            </a:endParaRPr>
          </a:p>
          <a:p>
            <a:pPr marL="114300" indent="0" algn="l" eaLnBrk="1" hangingPunct="1">
              <a:lnSpc>
                <a:spcPct val="50000"/>
              </a:lnSpc>
              <a:buNone/>
            </a:pPr>
            <a:r>
              <a:rPr lang="en-US" altLang="ar-SA" sz="4400">
                <a:solidFill>
                  <a:schemeClr val="tx1"/>
                </a:solidFill>
              </a:rPr>
              <a:t>statement</a:t>
            </a:r>
            <a:endParaRPr lang="ar-SA" altLang="ar-SA" sz="4400">
              <a:solidFill>
                <a:schemeClr val="tx1"/>
              </a:solidFill>
            </a:endParaRPr>
          </a:p>
          <a:p>
            <a:pPr marL="114300" indent="0" algn="l" eaLnBrk="1" hangingPunct="1">
              <a:lnSpc>
                <a:spcPct val="50000"/>
              </a:lnSpc>
              <a:buNone/>
            </a:pPr>
            <a:r>
              <a:rPr lang="ar-SA" altLang="ar-SA" sz="4400">
                <a:solidFill>
                  <a:schemeClr val="tx1"/>
                </a:solidFill>
              </a:rPr>
              <a:t>.................. </a:t>
            </a:r>
          </a:p>
          <a:p>
            <a:pPr marL="114300" indent="0" algn="l" eaLnBrk="1" hangingPunct="1">
              <a:buNone/>
            </a:pPr>
            <a:r>
              <a:rPr lang="en-US" altLang="ar-SA" sz="4400">
                <a:solidFill>
                  <a:srgbClr val="FF0000"/>
                </a:solidFill>
              </a:rPr>
              <a:t>loop</a:t>
            </a:r>
            <a:endParaRPr lang="ar-SA" altLang="ar-SA" sz="4400">
              <a:solidFill>
                <a:srgbClr val="FF0000"/>
              </a:solidFill>
            </a:endParaRPr>
          </a:p>
          <a:p>
            <a:pPr marL="114300" indent="0" algn="l" eaLnBrk="1" hangingPunct="1"/>
            <a:endParaRPr lang="ar-SA" altLang="ar-SA" sz="4400">
              <a:solidFill>
                <a:srgbClr val="FF0000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489777" y="1762450"/>
            <a:ext cx="2713037" cy="79216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ar-SA">
              <a:solidFill>
                <a:prstClr val="white"/>
              </a:solidFill>
            </a:endParaRPr>
          </a:p>
        </p:txBody>
      </p:sp>
      <p:sp>
        <p:nvSpPr>
          <p:cNvPr id="13" name="وسيلة شرح مع سهم إلى الأسفل 12"/>
          <p:cNvSpPr/>
          <p:nvPr/>
        </p:nvSpPr>
        <p:spPr>
          <a:xfrm>
            <a:off x="2039621" y="944886"/>
            <a:ext cx="1643063" cy="785813"/>
          </a:xfrm>
          <a:prstGeom prst="downArrowCallou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white"/>
                </a:solidFill>
              </a:rPr>
              <a:t>بداية صيغة القاعدة</a:t>
            </a:r>
          </a:p>
        </p:txBody>
      </p:sp>
      <p:cxnSp>
        <p:nvCxnSpPr>
          <p:cNvPr id="17" name="رابط مستقيم 16"/>
          <p:cNvCxnSpPr/>
          <p:nvPr/>
        </p:nvCxnSpPr>
        <p:spPr>
          <a:xfrm>
            <a:off x="2146301" y="4206875"/>
            <a:ext cx="2149475" cy="793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وسيلة شرح مستطيلة مستديرة الزوايا 17"/>
          <p:cNvSpPr/>
          <p:nvPr/>
        </p:nvSpPr>
        <p:spPr>
          <a:xfrm>
            <a:off x="7275514" y="2503489"/>
            <a:ext cx="2636837" cy="854075"/>
          </a:xfrm>
          <a:prstGeom prst="wedgeRoundRectCallout">
            <a:avLst>
              <a:gd name="adj1" fmla="val -69046"/>
              <a:gd name="adj2" fmla="val -56473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الشرط الذي سيتم التكرار بناءً عليه ما دام الشرط صحيحا</a:t>
            </a:r>
          </a:p>
        </p:txBody>
      </p:sp>
      <p:sp>
        <p:nvSpPr>
          <p:cNvPr id="21" name="وسيلة شرح مستطيلة مستديرة الزوايا 20"/>
          <p:cNvSpPr/>
          <p:nvPr/>
        </p:nvSpPr>
        <p:spPr>
          <a:xfrm>
            <a:off x="6059489" y="3878263"/>
            <a:ext cx="3716337" cy="1071562"/>
          </a:xfrm>
          <a:prstGeom prst="wedgeRoundRectCallout">
            <a:avLst>
              <a:gd name="adj1" fmla="val -112512"/>
              <a:gd name="adj2" fmla="val -1657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اختيارية وتستخدم للخروج من التكرار عند شرط معين حتى لو لم يتحقق الشرط الذي سيتم التكرار بناءً عليه.</a:t>
            </a:r>
          </a:p>
        </p:txBody>
      </p:sp>
      <p:cxnSp>
        <p:nvCxnSpPr>
          <p:cNvPr id="22" name="رابط مستقيم 21"/>
          <p:cNvCxnSpPr/>
          <p:nvPr/>
        </p:nvCxnSpPr>
        <p:spPr>
          <a:xfrm>
            <a:off x="4667251" y="2452689"/>
            <a:ext cx="2608263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وسيلة شرح مستطيلة مستديرة الزوايا 13"/>
          <p:cNvSpPr/>
          <p:nvPr/>
        </p:nvSpPr>
        <p:spPr>
          <a:xfrm>
            <a:off x="3683000" y="5862639"/>
            <a:ext cx="2700338" cy="852487"/>
          </a:xfrm>
          <a:prstGeom prst="wedgeRoundRectCallout">
            <a:avLst>
              <a:gd name="adj1" fmla="val -69046"/>
              <a:gd name="adj2" fmla="val -56473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نهاية حلقة التكرار ليعود التنفيذ إلى جملة (</a:t>
            </a:r>
            <a:r>
              <a:rPr lang="en-US" b="1" dirty="0">
                <a:solidFill>
                  <a:prstClr val="black"/>
                </a:solidFill>
              </a:rPr>
              <a:t>Do</a:t>
            </a:r>
            <a:r>
              <a:rPr lang="ar-SA" b="1" dirty="0">
                <a:solidFill>
                  <a:prstClr val="black"/>
                </a:solidFill>
              </a:rPr>
              <a:t>) من جديد</a:t>
            </a:r>
          </a:p>
        </p:txBody>
      </p:sp>
    </p:spTree>
    <p:extLst>
      <p:ext uri="{BB962C8B-B14F-4D97-AF65-F5344CB8AC3E}">
        <p14:creationId xmlns:p14="http://schemas.microsoft.com/office/powerpoint/2010/main" val="305830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مثال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عنوان فرعي 2"/>
          <p:cNvSpPr txBox="1">
            <a:spLocks/>
          </p:cNvSpPr>
          <p:nvPr/>
        </p:nvSpPr>
        <p:spPr bwMode="auto">
          <a:xfrm>
            <a:off x="3503614" y="2349500"/>
            <a:ext cx="82137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rgbClr val="FF0000"/>
                </a:solidFill>
                <a:latin typeface="Calibri" pitchFamily="34" charset="0"/>
                <a:cs typeface="Arial" panose="020B0604020202020204" pitchFamily="34" charset="0"/>
              </a:rPr>
              <a:t>Dim </a:t>
            </a:r>
            <a:r>
              <a:rPr lang="en-US" sz="4800" dirty="0">
                <a:solidFill>
                  <a:prstClr val="black"/>
                </a:solidFill>
                <a:latin typeface="Calibri" pitchFamily="34" charset="0"/>
                <a:cs typeface="Arial" panose="020B0604020202020204" pitchFamily="34" charset="0"/>
              </a:rPr>
              <a:t>M </a:t>
            </a:r>
            <a:r>
              <a:rPr lang="en-US" sz="4800" dirty="0">
                <a:solidFill>
                  <a:srgbClr val="FF0000"/>
                </a:solidFill>
                <a:latin typeface="Calibri" pitchFamily="34" charset="0"/>
                <a:cs typeface="Arial" panose="020B0604020202020204" pitchFamily="34" charset="0"/>
              </a:rPr>
              <a:t>As Integer</a:t>
            </a:r>
            <a:r>
              <a:rPr lang="en-US" sz="4800" dirty="0">
                <a:solidFill>
                  <a:prstClr val="black"/>
                </a:solidFill>
                <a:latin typeface="Calibri" pitchFamily="34" charset="0"/>
                <a:cs typeface="Arial" panose="020B0604020202020204" pitchFamily="34" charset="0"/>
              </a:rPr>
              <a:t> =1</a:t>
            </a:r>
            <a:endParaRPr lang="en-US" sz="4800" dirty="0">
              <a:solidFill>
                <a:srgbClr val="FF0000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rgbClr val="FF0000"/>
                </a:solidFill>
                <a:latin typeface="Calibri" pitchFamily="34" charset="0"/>
                <a:cs typeface="Arial" panose="020B0604020202020204" pitchFamily="34" charset="0"/>
              </a:rPr>
              <a:t>Do While</a:t>
            </a:r>
            <a:r>
              <a:rPr lang="en-US" sz="4800" dirty="0">
                <a:solidFill>
                  <a:prstClr val="black">
                    <a:lumMod val="95000"/>
                    <a:lumOff val="5000"/>
                  </a:prstClr>
                </a:solidFill>
                <a:latin typeface="Calibri" pitchFamily="34" charset="0"/>
                <a:cs typeface="Arial" panose="020B0604020202020204" pitchFamily="34" charset="0"/>
              </a:rPr>
              <a:t> M&lt;=10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8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 pitchFamily="34" charset="0"/>
                <a:cs typeface="Arial" panose="020B0604020202020204" pitchFamily="34" charset="0"/>
              </a:rPr>
              <a:t>MsgBox</a:t>
            </a:r>
            <a:r>
              <a:rPr lang="en-US" sz="4800" dirty="0">
                <a:solidFill>
                  <a:prstClr val="black">
                    <a:lumMod val="95000"/>
                    <a:lumOff val="5000"/>
                  </a:prstClr>
                </a:solidFill>
                <a:latin typeface="Calibri" pitchFamily="34" charset="0"/>
                <a:cs typeface="Arial" panose="020B0604020202020204" pitchFamily="34" charset="0"/>
              </a:rPr>
              <a:t>(M)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prstClr val="black">
                    <a:lumMod val="95000"/>
                    <a:lumOff val="5000"/>
                  </a:prstClr>
                </a:solidFill>
                <a:latin typeface="Calibri" pitchFamily="34" charset="0"/>
                <a:cs typeface="Arial" panose="020B0604020202020204" pitchFamily="34" charset="0"/>
              </a:rPr>
              <a:t>M=M+1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rgbClr val="FF0000"/>
                </a:solidFill>
                <a:latin typeface="Calibri" pitchFamily="34" charset="0"/>
                <a:cs typeface="Arial" panose="020B0604020202020204" pitchFamily="34" charset="0"/>
              </a:rPr>
              <a:t>Loop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defRPr/>
            </a:pPr>
            <a:endParaRPr lang="ar-SA" sz="3200" dirty="0">
              <a:solidFill>
                <a:prstClr val="black">
                  <a:lumMod val="95000"/>
                  <a:lumOff val="5000"/>
                </a:prstClr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6" name="عنوان فرعي 2"/>
          <p:cNvSpPr txBox="1">
            <a:spLocks/>
          </p:cNvSpPr>
          <p:nvPr/>
        </p:nvSpPr>
        <p:spPr bwMode="auto">
          <a:xfrm>
            <a:off x="3503614" y="1484314"/>
            <a:ext cx="716438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ar-SA" sz="3200" dirty="0">
                <a:solidFill>
                  <a:srgbClr val="CF543F">
                    <a:lumMod val="75000"/>
                  </a:srgbClr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برنامج يطبع الأعداد من 1 إلى 10 :-</a:t>
            </a:r>
            <a:endParaRPr lang="en-US" sz="3200" dirty="0">
              <a:solidFill>
                <a:srgbClr val="CF543F">
                  <a:lumMod val="75000"/>
                </a:srgbClr>
              </a:solidFill>
              <a:latin typeface="Calibri" pitchFamily="34" charset="0"/>
              <a:ea typeface="Monotype Koufi" pitchFamily="2" charset="-78"/>
              <a:cs typeface="Monotype Kouf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479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مثال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عنصر نائب للمحتوى 5"/>
          <p:cNvPicPr>
            <a:picLocks noGrp="1" noChangeAspect="1"/>
          </p:cNvPicPr>
          <p:nvPr>
            <p:ph sz="quarter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055" b="58662"/>
          <a:stretch/>
        </p:blipFill>
        <p:spPr>
          <a:xfrm>
            <a:off x="727666" y="1640263"/>
            <a:ext cx="3888431" cy="3024336"/>
          </a:xfr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0524" y="4939844"/>
            <a:ext cx="2826944" cy="1918156"/>
          </a:xfrm>
          <a:prstGeom prst="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5624210" y="5397466"/>
            <a:ext cx="1379386" cy="5135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من 25 الى 55</a:t>
            </a:r>
            <a:endParaRPr lang="ar-SA" dirty="0"/>
          </a:p>
        </p:txBody>
      </p:sp>
      <p:cxnSp>
        <p:nvCxnSpPr>
          <p:cNvPr id="8" name="رابط كسهم مستقيم 7"/>
          <p:cNvCxnSpPr>
            <a:stCxn id="7" idx="3"/>
          </p:cNvCxnSpPr>
          <p:nvPr/>
        </p:nvCxnSpPr>
        <p:spPr>
          <a:xfrm>
            <a:off x="7003596" y="5654219"/>
            <a:ext cx="1572942" cy="256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63" t="12074" r="6472" b="5196"/>
          <a:stretch/>
        </p:blipFill>
        <p:spPr>
          <a:xfrm>
            <a:off x="6929016" y="1778872"/>
            <a:ext cx="3888452" cy="2952328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4" t="43023" r="55881" b="9969"/>
          <a:stretch/>
        </p:blipFill>
        <p:spPr>
          <a:xfrm>
            <a:off x="2353463" y="4187328"/>
            <a:ext cx="3024336" cy="2420276"/>
          </a:xfrm>
          <a:prstGeom prst="rect">
            <a:avLst/>
          </a:prstGeom>
        </p:spPr>
      </p:pic>
      <p:cxnSp>
        <p:nvCxnSpPr>
          <p:cNvPr id="11" name="رابط كسهم مستقيم 10"/>
          <p:cNvCxnSpPr/>
          <p:nvPr/>
        </p:nvCxnSpPr>
        <p:spPr>
          <a:xfrm>
            <a:off x="4328066" y="5397466"/>
            <a:ext cx="1280160" cy="3226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63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عنصر نائب للمحتوى 2"/>
          <p:cNvSpPr>
            <a:spLocks noGrp="1"/>
          </p:cNvSpPr>
          <p:nvPr>
            <p:ph idx="1"/>
          </p:nvPr>
        </p:nvSpPr>
        <p:spPr>
          <a:xfrm>
            <a:off x="567267" y="1752601"/>
            <a:ext cx="11015133" cy="452421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ar-SA" sz="2800" dirty="0"/>
              <a:t>الامر </a:t>
            </a:r>
            <a:r>
              <a:rPr lang="en-US" sz="2800" dirty="0"/>
              <a:t>Do…. Loop While 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0" indent="0">
              <a:buNone/>
            </a:pPr>
            <a:r>
              <a:rPr lang="ar-SA" sz="2800" dirty="0">
                <a:solidFill>
                  <a:srgbClr val="00B0F0"/>
                </a:solidFill>
              </a:rPr>
              <a:t>يعمل الأمر </a:t>
            </a:r>
            <a:r>
              <a:rPr lang="en-US" sz="2800" dirty="0">
                <a:solidFill>
                  <a:srgbClr val="00B0F0"/>
                </a:solidFill>
              </a:rPr>
              <a:t>Do …. Loop While </a:t>
            </a:r>
            <a:r>
              <a:rPr lang="ar-SA" sz="2800" dirty="0">
                <a:solidFill>
                  <a:srgbClr val="00B0F0"/>
                </a:solidFill>
              </a:rPr>
              <a:t>مثل الأمر </a:t>
            </a:r>
            <a:r>
              <a:rPr lang="en-US" sz="2800" dirty="0">
                <a:solidFill>
                  <a:srgbClr val="00B0F0"/>
                </a:solidFill>
              </a:rPr>
              <a:t>Do While .. Loop </a:t>
            </a:r>
            <a:r>
              <a:rPr lang="ar-SA" sz="2800" dirty="0">
                <a:solidFill>
                  <a:srgbClr val="00B0F0"/>
                </a:solidFill>
              </a:rPr>
              <a:t>مع اختلاف بسيط ,,</a:t>
            </a:r>
            <a:endParaRPr lang="en-US" sz="2800" dirty="0">
              <a:solidFill>
                <a:srgbClr val="00B0F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ar-SA" sz="2800" dirty="0"/>
              <a:t>وهو أن الشرط يتم تقييمه بعد نهاية كل تكرار وليس قبل بدايته وهذا يؤدي إلي أن الأوامر التي ستتكرر سيتم تنفيذها على الأقل مرة واحدة بعكس </a:t>
            </a:r>
            <a:r>
              <a:rPr lang="en-US" sz="2800" dirty="0"/>
              <a:t>Do While .. Loop </a:t>
            </a:r>
            <a:r>
              <a:rPr lang="ar-SA" sz="2800" dirty="0"/>
              <a:t>حيث أن الأوامر قد لا يتم تنفيذها علي الإطلاق .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endParaRPr lang="ar-SA" sz="28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الامر 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Do…. Loop While </a:t>
            </a:r>
            <a:r>
              <a:rPr lang="ar-SA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&amp;</a:t>
            </a:r>
            <a:br>
              <a:rPr lang="ar-SA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r-SA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طريقه كتابه اخرى..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4012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مثال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عنصر نائب للمحتوى 5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4" r="1275" b="43001"/>
          <a:stretch/>
        </p:blipFill>
        <p:spPr>
          <a:xfrm>
            <a:off x="346841" y="1529408"/>
            <a:ext cx="11493062" cy="3153504"/>
          </a:xfrm>
        </p:spPr>
      </p:pic>
      <p:pic>
        <p:nvPicPr>
          <p:cNvPr id="13" name="عنصر نائب للمحتوى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7" t="58602"/>
          <a:stretch/>
        </p:blipFill>
        <p:spPr>
          <a:xfrm>
            <a:off x="346841" y="4682912"/>
            <a:ext cx="11493062" cy="217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69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until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041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عنصر نائب للمحتوى 2"/>
          <p:cNvSpPr>
            <a:spLocks noGrp="1"/>
          </p:cNvSpPr>
          <p:nvPr>
            <p:ph idx="1"/>
          </p:nvPr>
        </p:nvSpPr>
        <p:spPr>
          <a:xfrm>
            <a:off x="567267" y="1752601"/>
            <a:ext cx="11015133" cy="4524213"/>
          </a:xfrm>
        </p:spPr>
        <p:txBody>
          <a:bodyPr/>
          <a:lstStyle/>
          <a:p>
            <a:r>
              <a:rPr lang="ar-SA" sz="2800" dirty="0" smtClean="0"/>
              <a:t>علي العكس من </a:t>
            </a:r>
            <a:r>
              <a:rPr lang="en-US" sz="2800" dirty="0" smtClean="0">
                <a:solidFill>
                  <a:srgbClr val="00B0F0"/>
                </a:solidFill>
              </a:rPr>
              <a:t>Do While….. Loop </a:t>
            </a:r>
            <a:r>
              <a:rPr lang="ar-SA" sz="2800" dirty="0" smtClean="0"/>
              <a:t>فان </a:t>
            </a:r>
            <a:r>
              <a:rPr lang="en-US" sz="2800" dirty="0" smtClean="0">
                <a:solidFill>
                  <a:srgbClr val="00B0F0"/>
                </a:solidFill>
              </a:rPr>
              <a:t>Do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Until ….. Loop </a:t>
            </a:r>
            <a:r>
              <a:rPr lang="ar-SA" sz="2800" dirty="0" smtClean="0"/>
              <a:t>يختبر الشرط فإذا كان خاطئاً </a:t>
            </a:r>
            <a:r>
              <a:rPr lang="en-US" sz="2800" dirty="0" smtClean="0"/>
              <a:t>False </a:t>
            </a:r>
            <a:r>
              <a:rPr lang="ar-SA" sz="2800" dirty="0" smtClean="0"/>
              <a:t>يبدأ التكرار ويستمر حتى يصبح الشرط صحيحاً </a:t>
            </a:r>
            <a:r>
              <a:rPr lang="en-US" sz="2800" dirty="0" smtClean="0"/>
              <a:t>True </a:t>
            </a:r>
            <a:r>
              <a:rPr lang="ar-SA" sz="2800" dirty="0" smtClean="0"/>
              <a:t>وعندها يتوقف التكرار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ar-SA" sz="2800" dirty="0" smtClean="0"/>
              <a:t>والشرط الموجود في البناء </a:t>
            </a:r>
            <a:r>
              <a:rPr lang="en-US" sz="2800" dirty="0" smtClean="0">
                <a:solidFill>
                  <a:srgbClr val="00B0F0"/>
                </a:solidFill>
              </a:rPr>
              <a:t>Do Until </a:t>
            </a:r>
            <a:r>
              <a:rPr lang="en-US" sz="2800" dirty="0" smtClean="0"/>
              <a:t>…….. </a:t>
            </a:r>
            <a:r>
              <a:rPr lang="en-US" sz="2800" dirty="0" smtClean="0">
                <a:solidFill>
                  <a:srgbClr val="00B0F0"/>
                </a:solidFill>
              </a:rPr>
              <a:t>Loop</a:t>
            </a:r>
            <a:r>
              <a:rPr lang="en-US" sz="2800" dirty="0" smtClean="0"/>
              <a:t> </a:t>
            </a:r>
            <a:r>
              <a:rPr lang="ar-SA" sz="2800" dirty="0" smtClean="0"/>
              <a:t>يسمى شرط إنهاء التكرار .</a:t>
            </a:r>
            <a:endParaRPr lang="en-US" sz="2800" dirty="0" smtClean="0"/>
          </a:p>
          <a:p>
            <a:pPr marL="114300" indent="0">
              <a:buNone/>
            </a:pPr>
            <a:endParaRPr lang="ar-SA" sz="28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قاعدة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 until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279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قاعدة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 Until</a:t>
            </a:r>
            <a:endParaRPr lang="ar-SA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l" eaLnBrk="1" hangingPunct="1">
              <a:buNone/>
            </a:pPr>
            <a:r>
              <a:rPr lang="en-US" altLang="ar-SA" sz="4400" dirty="0">
                <a:solidFill>
                  <a:srgbClr val="FF0000"/>
                </a:solidFill>
              </a:rPr>
              <a:t>Do </a:t>
            </a:r>
            <a:r>
              <a:rPr lang="en-US" altLang="ar-SA" sz="4400" dirty="0" smtClean="0">
                <a:solidFill>
                  <a:srgbClr val="FF0000"/>
                </a:solidFill>
              </a:rPr>
              <a:t>Until </a:t>
            </a:r>
            <a:r>
              <a:rPr lang="en-US" altLang="ar-SA" sz="4400" dirty="0" smtClean="0">
                <a:solidFill>
                  <a:schemeClr val="tx1"/>
                </a:solidFill>
              </a:rPr>
              <a:t>condition</a:t>
            </a:r>
            <a:endParaRPr lang="ar-SA" altLang="ar-SA" sz="4400" dirty="0">
              <a:solidFill>
                <a:srgbClr val="00B050"/>
              </a:solidFill>
            </a:endParaRPr>
          </a:p>
          <a:p>
            <a:pPr marL="114300" indent="0" algn="l" eaLnBrk="1" hangingPunct="1">
              <a:lnSpc>
                <a:spcPct val="50000"/>
              </a:lnSpc>
              <a:buNone/>
            </a:pPr>
            <a:r>
              <a:rPr lang="en-US" altLang="ar-SA" sz="4400" dirty="0">
                <a:solidFill>
                  <a:schemeClr val="tx1"/>
                </a:solidFill>
              </a:rPr>
              <a:t> statement</a:t>
            </a:r>
            <a:endParaRPr lang="ar-SA" altLang="ar-SA" sz="4400" dirty="0">
              <a:solidFill>
                <a:schemeClr val="tx1"/>
              </a:solidFill>
            </a:endParaRPr>
          </a:p>
          <a:p>
            <a:pPr marL="114300" indent="0" algn="l" eaLnBrk="1" hangingPunct="1">
              <a:lnSpc>
                <a:spcPct val="50000"/>
              </a:lnSpc>
              <a:buNone/>
            </a:pPr>
            <a:r>
              <a:rPr lang="ar-SA" altLang="ar-SA" sz="4400" dirty="0">
                <a:solidFill>
                  <a:schemeClr val="tx1"/>
                </a:solidFill>
              </a:rPr>
              <a:t>..................</a:t>
            </a:r>
            <a:endParaRPr lang="en-US" altLang="ar-SA" sz="4400" dirty="0">
              <a:solidFill>
                <a:schemeClr val="tx1"/>
              </a:solidFill>
            </a:endParaRPr>
          </a:p>
          <a:p>
            <a:pPr marL="114300" indent="0" algn="l" eaLnBrk="1" hangingPunct="1">
              <a:buNone/>
            </a:pPr>
            <a:r>
              <a:rPr lang="en-US" altLang="ar-SA" sz="4400" dirty="0">
                <a:solidFill>
                  <a:srgbClr val="00B050"/>
                </a:solidFill>
              </a:rPr>
              <a:t>[Exit Do]</a:t>
            </a:r>
            <a:endParaRPr lang="ar-SA" altLang="ar-SA" sz="4400" dirty="0">
              <a:solidFill>
                <a:srgbClr val="00B050"/>
              </a:solidFill>
            </a:endParaRPr>
          </a:p>
          <a:p>
            <a:pPr marL="114300" indent="0" algn="l" eaLnBrk="1" hangingPunct="1">
              <a:lnSpc>
                <a:spcPct val="50000"/>
              </a:lnSpc>
              <a:buNone/>
            </a:pPr>
            <a:r>
              <a:rPr lang="en-US" altLang="ar-SA" sz="4400" dirty="0">
                <a:solidFill>
                  <a:schemeClr val="tx1"/>
                </a:solidFill>
              </a:rPr>
              <a:t>statement</a:t>
            </a:r>
            <a:endParaRPr lang="ar-SA" altLang="ar-SA" sz="4400" dirty="0">
              <a:solidFill>
                <a:schemeClr val="tx1"/>
              </a:solidFill>
            </a:endParaRPr>
          </a:p>
          <a:p>
            <a:pPr marL="114300" indent="0" algn="l" eaLnBrk="1" hangingPunct="1">
              <a:lnSpc>
                <a:spcPct val="50000"/>
              </a:lnSpc>
              <a:buNone/>
            </a:pPr>
            <a:r>
              <a:rPr lang="ar-SA" altLang="ar-SA" sz="4400" dirty="0">
                <a:solidFill>
                  <a:schemeClr val="tx1"/>
                </a:solidFill>
              </a:rPr>
              <a:t>.................. </a:t>
            </a:r>
          </a:p>
          <a:p>
            <a:pPr marL="114300" indent="0" algn="l" eaLnBrk="1" hangingPunct="1">
              <a:buNone/>
            </a:pPr>
            <a:r>
              <a:rPr lang="en-US" altLang="ar-SA" sz="4400" dirty="0">
                <a:solidFill>
                  <a:srgbClr val="FF0000"/>
                </a:solidFill>
              </a:rPr>
              <a:t>loop</a:t>
            </a:r>
            <a:endParaRPr lang="ar-SA" altLang="ar-SA" sz="4400" dirty="0">
              <a:solidFill>
                <a:srgbClr val="FF0000"/>
              </a:solidFill>
            </a:endParaRPr>
          </a:p>
          <a:p>
            <a:pPr marL="114300" indent="0" algn="l" eaLnBrk="1" hangingPunct="1"/>
            <a:endParaRPr lang="ar-SA" altLang="ar-SA" sz="4400" dirty="0">
              <a:solidFill>
                <a:srgbClr val="FF0000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489777" y="1762450"/>
            <a:ext cx="2713037" cy="79216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ar-SA">
              <a:solidFill>
                <a:prstClr val="white"/>
              </a:solidFill>
            </a:endParaRPr>
          </a:p>
        </p:txBody>
      </p:sp>
      <p:sp>
        <p:nvSpPr>
          <p:cNvPr id="13" name="وسيلة شرح مع سهم إلى الأسفل 12"/>
          <p:cNvSpPr/>
          <p:nvPr/>
        </p:nvSpPr>
        <p:spPr>
          <a:xfrm>
            <a:off x="2039621" y="944886"/>
            <a:ext cx="1643063" cy="785813"/>
          </a:xfrm>
          <a:prstGeom prst="downArrowCallou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white"/>
                </a:solidFill>
              </a:rPr>
              <a:t>بداية صيغة القاعدة</a:t>
            </a:r>
          </a:p>
        </p:txBody>
      </p:sp>
      <p:cxnSp>
        <p:nvCxnSpPr>
          <p:cNvPr id="17" name="رابط مستقيم 16"/>
          <p:cNvCxnSpPr/>
          <p:nvPr/>
        </p:nvCxnSpPr>
        <p:spPr>
          <a:xfrm>
            <a:off x="2146301" y="4206875"/>
            <a:ext cx="2149475" cy="793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وسيلة شرح مستطيلة مستديرة الزوايا 17"/>
          <p:cNvSpPr/>
          <p:nvPr/>
        </p:nvSpPr>
        <p:spPr>
          <a:xfrm>
            <a:off x="7275514" y="2503489"/>
            <a:ext cx="2636837" cy="854075"/>
          </a:xfrm>
          <a:prstGeom prst="wedgeRoundRectCallout">
            <a:avLst>
              <a:gd name="adj1" fmla="val -69046"/>
              <a:gd name="adj2" fmla="val -56473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الشرط الذي سيتم التكرار بناءً عليه ما دام الشرط </a:t>
            </a:r>
            <a:r>
              <a:rPr lang="ar-SA" b="1" dirty="0" smtClean="0">
                <a:solidFill>
                  <a:prstClr val="black"/>
                </a:solidFill>
              </a:rPr>
              <a:t>خاطئاً</a:t>
            </a:r>
            <a:endParaRPr lang="ar-SA" b="1" dirty="0">
              <a:solidFill>
                <a:prstClr val="black"/>
              </a:solidFill>
            </a:endParaRPr>
          </a:p>
        </p:txBody>
      </p:sp>
      <p:sp>
        <p:nvSpPr>
          <p:cNvPr id="21" name="وسيلة شرح مستطيلة مستديرة الزوايا 20"/>
          <p:cNvSpPr/>
          <p:nvPr/>
        </p:nvSpPr>
        <p:spPr>
          <a:xfrm>
            <a:off x="6059489" y="3878263"/>
            <a:ext cx="3716337" cy="1071562"/>
          </a:xfrm>
          <a:prstGeom prst="wedgeRoundRectCallout">
            <a:avLst>
              <a:gd name="adj1" fmla="val -112512"/>
              <a:gd name="adj2" fmla="val -1657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اختيارية وتستخدم للخروج من التكرار عند شرط معين حتى لو لم يتحقق الشرط الذي سيتم التكرار بناءً عليه.</a:t>
            </a:r>
          </a:p>
        </p:txBody>
      </p:sp>
      <p:cxnSp>
        <p:nvCxnSpPr>
          <p:cNvPr id="22" name="رابط مستقيم 21"/>
          <p:cNvCxnSpPr/>
          <p:nvPr/>
        </p:nvCxnSpPr>
        <p:spPr>
          <a:xfrm>
            <a:off x="4667251" y="2452689"/>
            <a:ext cx="2608263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وسيلة شرح مستطيلة مستديرة الزوايا 13"/>
          <p:cNvSpPr/>
          <p:nvPr/>
        </p:nvSpPr>
        <p:spPr>
          <a:xfrm>
            <a:off x="3683000" y="5862639"/>
            <a:ext cx="2700338" cy="852487"/>
          </a:xfrm>
          <a:prstGeom prst="wedgeRoundRectCallout">
            <a:avLst>
              <a:gd name="adj1" fmla="val -69046"/>
              <a:gd name="adj2" fmla="val -56473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نهاية حلقة التكرار ليعود التنفيذ إلى جملة (</a:t>
            </a:r>
            <a:r>
              <a:rPr lang="en-US" b="1" dirty="0">
                <a:solidFill>
                  <a:prstClr val="black"/>
                </a:solidFill>
              </a:rPr>
              <a:t>Do</a:t>
            </a:r>
            <a:r>
              <a:rPr lang="ar-SA" b="1" dirty="0">
                <a:solidFill>
                  <a:prstClr val="black"/>
                </a:solidFill>
              </a:rPr>
              <a:t>) من جديد</a:t>
            </a:r>
          </a:p>
        </p:txBody>
      </p:sp>
    </p:spTree>
    <p:extLst>
      <p:ext uri="{BB962C8B-B14F-4D97-AF65-F5344CB8AC3E}">
        <p14:creationId xmlns:p14="http://schemas.microsoft.com/office/powerpoint/2010/main" val="369684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مثال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عنصر نائب للمحتوى 5"/>
          <p:cNvPicPr>
            <a:picLocks noGrp="1" noChangeAspect="1"/>
          </p:cNvPicPr>
          <p:nvPr>
            <p:ph sz="quarter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771" b="58259"/>
          <a:stretch/>
        </p:blipFill>
        <p:spPr>
          <a:xfrm>
            <a:off x="1257020" y="1764274"/>
            <a:ext cx="4968552" cy="3024336"/>
          </a:xfr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049" y="4272535"/>
            <a:ext cx="2782153" cy="2474100"/>
          </a:xfrm>
          <a:prstGeom prst="rect">
            <a:avLst/>
          </a:prstGeom>
        </p:spPr>
      </p:pic>
      <p:pic>
        <p:nvPicPr>
          <p:cNvPr id="15" name="عنصر نائب للمحتوى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67" t="4415" r="6167" b="3848"/>
          <a:stretch/>
        </p:blipFill>
        <p:spPr>
          <a:xfrm>
            <a:off x="7839969" y="1764274"/>
            <a:ext cx="2910840" cy="3633192"/>
          </a:xfrm>
          <a:prstGeom prst="rect">
            <a:avLst/>
          </a:prstGeom>
        </p:spPr>
      </p:pic>
      <p:pic>
        <p:nvPicPr>
          <p:cNvPr id="14" name="عنصر نائب للمحتوى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31" t="45305" r="50675" b="9389"/>
          <a:stretch/>
        </p:blipFill>
        <p:spPr>
          <a:xfrm>
            <a:off x="6337976" y="4145541"/>
            <a:ext cx="2378498" cy="2405391"/>
          </a:xfrm>
          <a:prstGeom prst="rect">
            <a:avLst/>
          </a:prstGeom>
        </p:spPr>
      </p:pic>
      <p:cxnSp>
        <p:nvCxnSpPr>
          <p:cNvPr id="11" name="رابط كسهم مستقيم 10"/>
          <p:cNvCxnSpPr/>
          <p:nvPr/>
        </p:nvCxnSpPr>
        <p:spPr>
          <a:xfrm>
            <a:off x="5585492" y="5442515"/>
            <a:ext cx="1280160" cy="3226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92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ماهي </a:t>
            </a: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أدوات </a:t>
            </a:r>
            <a:r>
              <a:rPr lang="ar-SA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المخرجات &amp; المدخلات .  .... </a:t>
            </a: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لطباعة النتيجة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المدخلات</a:t>
            </a:r>
            <a:r>
              <a:rPr lang="ar-SA" dirty="0" smtClean="0"/>
              <a:t>: 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textbox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err="1" smtClean="0"/>
              <a:t>inputbox</a:t>
            </a:r>
            <a:endParaRPr lang="en-US" dirty="0" smtClean="0"/>
          </a:p>
          <a:p>
            <a:endParaRPr lang="ar-SA" dirty="0" smtClean="0"/>
          </a:p>
          <a:p>
            <a:r>
              <a:rPr lang="ar-SA" b="1" dirty="0" smtClean="0">
                <a:solidFill>
                  <a:srgbClr val="FF0000"/>
                </a:solidFill>
              </a:rPr>
              <a:t>المخرجات</a:t>
            </a:r>
            <a:r>
              <a:rPr lang="ar-SA" dirty="0" smtClean="0"/>
              <a:t> : 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textbox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label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err="1" smtClean="0"/>
              <a:t>listbox</a:t>
            </a:r>
            <a:endParaRPr lang="en-US" dirty="0" smtClean="0"/>
          </a:p>
          <a:p>
            <a:pPr marL="571500" indent="-457200">
              <a:buFont typeface="+mj-lt"/>
              <a:buAutoNum type="arabicPeriod"/>
            </a:pPr>
            <a:r>
              <a:rPr lang="en-US" dirty="0" err="1" smtClean="0"/>
              <a:t>msgbox</a:t>
            </a:r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1919536" y="2204864"/>
            <a:ext cx="5186536" cy="702568"/>
          </a:xfrm>
          <a:prstGeom prst="rect">
            <a:avLst/>
          </a:prstGeom>
          <a:solidFill>
            <a:schemeClr val="bg2"/>
          </a:solidFill>
        </p:spPr>
        <p:txBody>
          <a:bodyPr vert="horz" anchor="b" anchorCtr="0">
            <a:normAutofit fontScale="97500"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>
              <a:spcAft>
                <a:spcPct val="0"/>
              </a:spcAft>
            </a:pPr>
            <a:r>
              <a:rPr lang="ar-SA" b="1" dirty="0">
                <a:ln w="12700">
                  <a:solidFill>
                    <a:srgbClr val="564B3C">
                      <a:satMod val="155000"/>
                    </a:srgbClr>
                  </a:solidFill>
                  <a:prstDash val="solid"/>
                </a:ln>
                <a:solidFill>
                  <a:srgbClr val="ECEDD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متى تستخدم الاداة </a:t>
            </a:r>
            <a:r>
              <a:rPr lang="en-US" b="1" dirty="0" err="1">
                <a:ln w="12700">
                  <a:solidFill>
                    <a:srgbClr val="564B3C">
                      <a:satMod val="155000"/>
                    </a:srgbClr>
                  </a:solidFill>
                  <a:prstDash val="solid"/>
                </a:ln>
                <a:solidFill>
                  <a:srgbClr val="ECEDD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ListBox</a:t>
            </a:r>
            <a:r>
              <a:rPr lang="en-US" b="1" dirty="0">
                <a:ln w="12700">
                  <a:solidFill>
                    <a:srgbClr val="564B3C">
                      <a:satMod val="155000"/>
                    </a:srgbClr>
                  </a:solidFill>
                  <a:prstDash val="solid"/>
                </a:ln>
                <a:solidFill>
                  <a:srgbClr val="ECEDD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ar-SA" b="1" dirty="0">
              <a:ln w="12700">
                <a:solidFill>
                  <a:srgbClr val="564B3C">
                    <a:satMod val="155000"/>
                  </a:srgbClr>
                </a:solidFill>
                <a:prstDash val="solid"/>
              </a:ln>
              <a:solidFill>
                <a:srgbClr val="ECEDD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1919536" y="3071664"/>
            <a:ext cx="5186536" cy="11929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r" rtl="1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r" rtl="1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r" rtl="1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r" rtl="1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r" rtl="1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Aft>
                <a:spcPct val="0"/>
              </a:spcAft>
              <a:buClr>
                <a:srgbClr val="93A299"/>
              </a:buClr>
              <a:buFont typeface="+mj-lt"/>
              <a:buAutoNum type="arabicPeriod"/>
            </a:pPr>
            <a:r>
              <a:rPr lang="ar-SA" sz="1800" b="1" dirty="0">
                <a:solidFill>
                  <a:prstClr val="black"/>
                </a:solidFill>
              </a:rPr>
              <a:t>- هي واحدة من الأدوات التي ترتبط غالباً بالتكرار</a:t>
            </a:r>
          </a:p>
          <a:p>
            <a:pPr marL="342900" indent="-342900" fontAlgn="base">
              <a:spcAft>
                <a:spcPct val="0"/>
              </a:spcAft>
              <a:buClr>
                <a:srgbClr val="93A299"/>
              </a:buClr>
              <a:buFont typeface="+mj-lt"/>
              <a:buAutoNum type="arabicPeriod"/>
            </a:pPr>
            <a:r>
              <a:rPr lang="ar-SA" sz="1800" b="1" dirty="0">
                <a:solidFill>
                  <a:prstClr val="black"/>
                </a:solidFill>
              </a:rPr>
              <a:t>وتتيح لك هذه الأداة أن تنشئ أو تعرض قائمة من العناصر وان تختار منها .</a:t>
            </a:r>
            <a:endParaRPr lang="en-US" sz="1800" b="1" dirty="0">
              <a:solidFill>
                <a:prstClr val="black"/>
              </a:solidFill>
            </a:endParaRPr>
          </a:p>
          <a:p>
            <a:pPr marL="342900" indent="-342900" fontAlgn="base">
              <a:spcAft>
                <a:spcPct val="0"/>
              </a:spcAft>
              <a:buClr>
                <a:srgbClr val="93A299"/>
              </a:buClr>
              <a:buFont typeface="+mj-lt"/>
              <a:buAutoNum type="arabicPeriod"/>
            </a:pPr>
            <a:endParaRPr lang="ar-SA" sz="1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10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عنصر نائب للمحتوى 2"/>
          <p:cNvSpPr>
            <a:spLocks noGrp="1"/>
          </p:cNvSpPr>
          <p:nvPr>
            <p:ph idx="1"/>
          </p:nvPr>
        </p:nvSpPr>
        <p:spPr>
          <a:xfrm>
            <a:off x="567267" y="1752601"/>
            <a:ext cx="11015133" cy="4524213"/>
          </a:xfrm>
        </p:spPr>
        <p:txBody>
          <a:bodyPr/>
          <a:lstStyle/>
          <a:p>
            <a:pPr marL="0" indent="0">
              <a:buNone/>
            </a:pPr>
            <a:r>
              <a:rPr lang="ar-SA" sz="2800" dirty="0"/>
              <a:t>2. الامر </a:t>
            </a:r>
            <a:r>
              <a:rPr lang="en-US" sz="2800" dirty="0">
                <a:solidFill>
                  <a:srgbClr val="00B0F0"/>
                </a:solidFill>
              </a:rPr>
              <a:t>Do …. Loop Until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ar-SA" sz="2800" dirty="0">
                <a:solidFill>
                  <a:srgbClr val="00B0F0"/>
                </a:solidFill>
              </a:rPr>
              <a:t>نفس أوجه الشبة وأوجه الاختلاف بين </a:t>
            </a:r>
            <a:r>
              <a:rPr lang="en-US" sz="2800" dirty="0">
                <a:solidFill>
                  <a:srgbClr val="00B0F0"/>
                </a:solidFill>
              </a:rPr>
              <a:t>Do While.. Loop </a:t>
            </a:r>
            <a:r>
              <a:rPr lang="ar-SA" sz="2800" dirty="0">
                <a:solidFill>
                  <a:srgbClr val="00B0F0"/>
                </a:solidFill>
              </a:rPr>
              <a:t>و </a:t>
            </a:r>
            <a:r>
              <a:rPr lang="en-US" sz="2800" dirty="0">
                <a:solidFill>
                  <a:srgbClr val="00B0F0"/>
                </a:solidFill>
              </a:rPr>
              <a:t>Do Until .. Loop</a:t>
            </a:r>
          </a:p>
          <a:p>
            <a:r>
              <a:rPr lang="ar-SA" sz="2800" dirty="0"/>
              <a:t>موجود أيضا بين </a:t>
            </a:r>
            <a:r>
              <a:rPr lang="en-US" sz="2800" dirty="0"/>
              <a:t>Do …. Loop While </a:t>
            </a:r>
            <a:r>
              <a:rPr lang="ar-SA" sz="2800" dirty="0"/>
              <a:t>و </a:t>
            </a:r>
            <a:r>
              <a:rPr lang="en-US" sz="2800" dirty="0"/>
              <a:t>Do …. Loop Until</a:t>
            </a:r>
            <a:r>
              <a:rPr lang="ar-SA" sz="2800" dirty="0"/>
              <a:t> .</a:t>
            </a:r>
            <a:endParaRPr lang="en-US" sz="2800" dirty="0"/>
          </a:p>
          <a:p>
            <a:endParaRPr lang="ar-SA" sz="28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الامر 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Do…. Loop 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until</a:t>
            </a:r>
            <a:r>
              <a:rPr lang="ar-S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&amp; </a:t>
            </a:r>
            <a:r>
              <a:rPr lang="ar-SA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ar-SA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r-SA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طريقه كتابه اخرى..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3072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مثال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عنصر نائب للمحتوى 5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090" b="63342"/>
          <a:stretch/>
        </p:blipFill>
        <p:spPr>
          <a:xfrm>
            <a:off x="2068807" y="1749473"/>
            <a:ext cx="4680520" cy="2909512"/>
          </a:xfrm>
        </p:spPr>
      </p:pic>
      <p:pic>
        <p:nvPicPr>
          <p:cNvPr id="7" name="عنصر نائب للمحتوى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67" t="4415" r="6167" b="3848"/>
          <a:stretch/>
        </p:blipFill>
        <p:spPr>
          <a:xfrm>
            <a:off x="7551287" y="1605456"/>
            <a:ext cx="2910840" cy="3633192"/>
          </a:xfrm>
          <a:prstGeom prst="rect">
            <a:avLst/>
          </a:prstGeom>
        </p:spPr>
      </p:pic>
      <p:pic>
        <p:nvPicPr>
          <p:cNvPr id="8" name="عنصر نائب للمحتوى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31" t="45305" r="50675" b="9389"/>
          <a:stretch/>
        </p:blipFill>
        <p:spPr>
          <a:xfrm>
            <a:off x="5750532" y="4125736"/>
            <a:ext cx="2366947" cy="2393710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799" y="4269752"/>
            <a:ext cx="2753406" cy="244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43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حلقات التكرار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1752600"/>
            <a:ext cx="8229600" cy="4772744"/>
          </a:xfrm>
        </p:spPr>
        <p:txBody>
          <a:bodyPr/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ar-SA" altLang="ar-SA" sz="3600" dirty="0">
                <a:cs typeface="Akhbar MT" pitchFamily="2" charset="-78"/>
              </a:rPr>
              <a:t>من أهم القواعد في لغات البرمجة إمكانية تكرار عدد من الخطوات عدداً من المرات... من حلقات التكرار..</a:t>
            </a:r>
          </a:p>
          <a:p>
            <a:pPr algn="just" eaLnBrk="1" hangingPunct="1"/>
            <a:r>
              <a:rPr lang="ar-SA" altLang="ar-SA" sz="3600" b="1" dirty="0">
                <a:solidFill>
                  <a:srgbClr val="FF0000"/>
                </a:solidFill>
                <a:cs typeface="Akhbar MT" pitchFamily="2" charset="-78"/>
              </a:rPr>
              <a:t>قاعدة(</a:t>
            </a:r>
            <a:r>
              <a:rPr lang="en-US" altLang="ar-SA" sz="3600" b="1" dirty="0">
                <a:solidFill>
                  <a:srgbClr val="FF0000"/>
                </a:solidFill>
                <a:cs typeface="Akhbar MT" pitchFamily="2" charset="-78"/>
              </a:rPr>
              <a:t>For…Next</a:t>
            </a:r>
            <a:r>
              <a:rPr lang="ar-SA" altLang="ar-SA" sz="3600" b="1" dirty="0">
                <a:solidFill>
                  <a:srgbClr val="FF0000"/>
                </a:solidFill>
                <a:cs typeface="Akhbar MT" pitchFamily="2" charset="-78"/>
              </a:rPr>
              <a:t>): </a:t>
            </a:r>
            <a:r>
              <a:rPr lang="ar-SA" altLang="ar-SA" sz="3600" dirty="0">
                <a:cs typeface="Akhbar MT" pitchFamily="2" charset="-78"/>
              </a:rPr>
              <a:t>نقوم بتكرار مجموعة من العمليات بعدد محدد من المرات.</a:t>
            </a:r>
          </a:p>
          <a:p>
            <a:pPr algn="just" eaLnBrk="1" hangingPunct="1"/>
            <a:r>
              <a:rPr lang="ar-SA" altLang="ar-SA" sz="3600" b="1" dirty="0">
                <a:solidFill>
                  <a:srgbClr val="FF0000"/>
                </a:solidFill>
                <a:cs typeface="Akhbar MT" pitchFamily="2" charset="-78"/>
              </a:rPr>
              <a:t>قاعدة(</a:t>
            </a:r>
            <a:r>
              <a:rPr lang="en-US" altLang="ar-SA" sz="3600" b="1" dirty="0">
                <a:solidFill>
                  <a:srgbClr val="FF0000"/>
                </a:solidFill>
                <a:cs typeface="Akhbar MT" pitchFamily="2" charset="-78"/>
              </a:rPr>
              <a:t>Do While</a:t>
            </a:r>
            <a:r>
              <a:rPr lang="ar-SA" altLang="ar-SA" sz="3600" b="1" dirty="0">
                <a:solidFill>
                  <a:srgbClr val="FF0000"/>
                </a:solidFill>
                <a:cs typeface="Akhbar MT" pitchFamily="2" charset="-78"/>
              </a:rPr>
              <a:t>): </a:t>
            </a:r>
            <a:r>
              <a:rPr lang="ar-SA" altLang="ar-SA" sz="3600" dirty="0">
                <a:cs typeface="Akhbar MT" pitchFamily="2" charset="-78"/>
              </a:rPr>
              <a:t>تستمر حلقة التكرار ما دام الشرط صحيحاً.</a:t>
            </a:r>
          </a:p>
          <a:p>
            <a:pPr algn="just" eaLnBrk="1" hangingPunct="1"/>
            <a:r>
              <a:rPr lang="ar-SA" altLang="ar-SA" sz="3600" b="1" dirty="0">
                <a:solidFill>
                  <a:srgbClr val="FF0000"/>
                </a:solidFill>
                <a:cs typeface="Akhbar MT" pitchFamily="2" charset="-78"/>
              </a:rPr>
              <a:t>قاعدة(</a:t>
            </a:r>
            <a:r>
              <a:rPr lang="en-US" altLang="ar-SA" sz="3600" b="1" dirty="0">
                <a:solidFill>
                  <a:srgbClr val="FF0000"/>
                </a:solidFill>
                <a:cs typeface="Akhbar MT" pitchFamily="2" charset="-78"/>
              </a:rPr>
              <a:t>Do Until</a:t>
            </a:r>
            <a:r>
              <a:rPr lang="ar-SA" altLang="ar-SA" sz="3600" b="1" dirty="0">
                <a:solidFill>
                  <a:srgbClr val="FF0000"/>
                </a:solidFill>
                <a:cs typeface="Akhbar MT" pitchFamily="2" charset="-78"/>
              </a:rPr>
              <a:t>):</a:t>
            </a:r>
            <a:r>
              <a:rPr lang="ar-SA" altLang="ar-SA" sz="3600" dirty="0">
                <a:cs typeface="Akhbar MT" pitchFamily="2" charset="-78"/>
              </a:rPr>
              <a:t> تستمر حلقة التكرار ما دام الشرط خاطئاً.</a:t>
            </a:r>
          </a:p>
        </p:txBody>
      </p:sp>
    </p:spTree>
    <p:extLst>
      <p:ext uri="{BB962C8B-B14F-4D97-AF65-F5344CB8AC3E}">
        <p14:creationId xmlns:p14="http://schemas.microsoft.com/office/powerpoint/2010/main" val="139260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… next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32368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3216276" y="385763"/>
            <a:ext cx="6080125" cy="836612"/>
          </a:xfrm>
          <a:prstGeom prst="rect">
            <a:avLst/>
          </a:prstGeom>
        </p:spPr>
        <p:txBody>
          <a:bodyPr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ar-SA" sz="4000" b="1">
                <a:solidFill>
                  <a:srgbClr val="786C7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قاعدة </a:t>
            </a:r>
            <a:r>
              <a:rPr lang="en-US" sz="4000" b="1">
                <a:solidFill>
                  <a:srgbClr val="786C7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For… Next</a:t>
            </a:r>
            <a:endParaRPr lang="ar-SA" sz="4000" b="1" dirty="0">
              <a:solidFill>
                <a:srgbClr val="786C71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عنوان فرعي 2"/>
          <p:cNvSpPr txBox="1">
            <a:spLocks/>
          </p:cNvSpPr>
          <p:nvPr/>
        </p:nvSpPr>
        <p:spPr bwMode="auto">
          <a:xfrm>
            <a:off x="2063750" y="1700213"/>
            <a:ext cx="7816850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algn="r" rtl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1pPr>
            <a:lvl2pPr marL="639763" indent="-228600" algn="r" rtl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2pPr>
            <a:lvl3pPr indent="-228600" algn="r" rtl="1">
              <a:spcBef>
                <a:spcPct val="20000"/>
              </a:spcBef>
              <a:buClr>
                <a:srgbClr val="B5AE53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3pPr>
            <a:lvl4pPr marL="1279525" indent="-228600" algn="r" rtl="1">
              <a:spcBef>
                <a:spcPct val="20000"/>
              </a:spcBef>
              <a:buClr>
                <a:srgbClr val="848058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4pPr>
            <a:lvl5pPr marL="1554163" indent="-228600" algn="r" rtl="1">
              <a:spcBef>
                <a:spcPct val="20000"/>
              </a:spcBef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5pPr>
            <a:lvl6pPr marL="20113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6pPr>
            <a:lvl7pPr marL="24685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7pPr>
            <a:lvl8pPr marL="29257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8pPr>
            <a:lvl9pPr marL="33829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9pPr>
          </a:lstStyle>
          <a:p>
            <a:pPr algn="l" fontAlgn="base">
              <a:spcAft>
                <a:spcPct val="0"/>
              </a:spcAft>
              <a:buClr>
                <a:srgbClr val="93A299"/>
              </a:buClr>
              <a:buFont typeface="Arial" panose="020B0604020202020204" pitchFamily="34" charset="0"/>
              <a:buNone/>
            </a:pPr>
            <a:r>
              <a:rPr lang="en-US" altLang="ar-SA" sz="3200" b="1">
                <a:solidFill>
                  <a:srgbClr val="FF0000"/>
                </a:solidFill>
                <a:latin typeface="Book Antiqua" panose="02040602050305030304" pitchFamily="18" charset="0"/>
              </a:rPr>
              <a:t>For </a:t>
            </a:r>
            <a:r>
              <a:rPr lang="en-US" altLang="ar-SA" sz="3200" b="1">
                <a:solidFill>
                  <a:prstClr val="black"/>
                </a:solidFill>
                <a:latin typeface="Book Antiqua" panose="02040602050305030304" pitchFamily="18" charset="0"/>
              </a:rPr>
              <a:t>Counter = Start </a:t>
            </a:r>
            <a:r>
              <a:rPr lang="en-US" altLang="ar-SA" sz="3200" b="1">
                <a:solidFill>
                  <a:srgbClr val="FF0000"/>
                </a:solidFill>
                <a:latin typeface="Book Antiqua" panose="02040602050305030304" pitchFamily="18" charset="0"/>
              </a:rPr>
              <a:t>To</a:t>
            </a:r>
            <a:r>
              <a:rPr lang="en-US" altLang="ar-SA" sz="3200" b="1">
                <a:solidFill>
                  <a:prstClr val="black"/>
                </a:solidFill>
                <a:latin typeface="Book Antiqua" panose="02040602050305030304" pitchFamily="18" charset="0"/>
              </a:rPr>
              <a:t> End  </a:t>
            </a:r>
            <a:r>
              <a:rPr lang="en-US" altLang="ar-SA" sz="3200" b="1">
                <a:solidFill>
                  <a:srgbClr val="00B050"/>
                </a:solidFill>
                <a:latin typeface="Book Antiqua" panose="02040602050305030304" pitchFamily="18" charset="0"/>
              </a:rPr>
              <a:t>[Step </a:t>
            </a:r>
            <a:r>
              <a:rPr lang="en-US" altLang="ar-SA" sz="1800" b="1">
                <a:solidFill>
                  <a:srgbClr val="00B050"/>
                </a:solidFill>
                <a:latin typeface="Book Antiqua" panose="02040602050305030304" pitchFamily="18" charset="0"/>
              </a:rPr>
              <a:t>step</a:t>
            </a:r>
            <a:r>
              <a:rPr lang="en-US" altLang="ar-SA" sz="3200" b="1">
                <a:solidFill>
                  <a:srgbClr val="00B050"/>
                </a:solidFill>
                <a:latin typeface="Book Antiqua" panose="02040602050305030304" pitchFamily="18" charset="0"/>
              </a:rPr>
              <a:t>]</a:t>
            </a:r>
            <a:endParaRPr lang="ar-SA" altLang="ar-SA" sz="3200" b="1">
              <a:solidFill>
                <a:srgbClr val="00B050"/>
              </a:solidFill>
              <a:latin typeface="Book Antiqua" panose="02040602050305030304" pitchFamily="18" charset="0"/>
            </a:endParaRPr>
          </a:p>
          <a:p>
            <a:pPr algn="l" fontAlgn="base">
              <a:spcAft>
                <a:spcPct val="0"/>
              </a:spcAft>
              <a:buClr>
                <a:srgbClr val="93A299"/>
              </a:buClr>
              <a:buFont typeface="Arial" panose="020B0604020202020204" pitchFamily="34" charset="0"/>
              <a:buNone/>
            </a:pPr>
            <a:r>
              <a:rPr lang="ar-SA" altLang="ar-SA" sz="3200" b="1">
                <a:solidFill>
                  <a:prstClr val="black"/>
                </a:solidFill>
                <a:latin typeface="Book Antiqua" panose="02040602050305030304" pitchFamily="18" charset="0"/>
              </a:rPr>
              <a:t>..................</a:t>
            </a:r>
          </a:p>
          <a:p>
            <a:pPr algn="l" fontAlgn="base">
              <a:spcAft>
                <a:spcPct val="0"/>
              </a:spcAft>
              <a:buClr>
                <a:srgbClr val="93A299"/>
              </a:buClr>
              <a:buFont typeface="Arial" panose="020B0604020202020204" pitchFamily="34" charset="0"/>
              <a:buNone/>
            </a:pPr>
            <a:r>
              <a:rPr lang="en-US" altLang="ar-SA" sz="3200" b="1">
                <a:solidFill>
                  <a:srgbClr val="00B050"/>
                </a:solidFill>
                <a:latin typeface="Book Antiqua" panose="02040602050305030304" pitchFamily="18" charset="0"/>
              </a:rPr>
              <a:t>[Exit For]</a:t>
            </a:r>
            <a:endParaRPr lang="ar-SA" altLang="ar-SA" sz="3200" b="1">
              <a:solidFill>
                <a:srgbClr val="00B050"/>
              </a:solidFill>
              <a:latin typeface="Book Antiqua" panose="02040602050305030304" pitchFamily="18" charset="0"/>
            </a:endParaRPr>
          </a:p>
          <a:p>
            <a:pPr algn="l" fontAlgn="base">
              <a:spcAft>
                <a:spcPct val="0"/>
              </a:spcAft>
              <a:buClr>
                <a:srgbClr val="93A299"/>
              </a:buClr>
              <a:buFont typeface="Arial" panose="020B0604020202020204" pitchFamily="34" charset="0"/>
              <a:buNone/>
            </a:pPr>
            <a:r>
              <a:rPr lang="ar-SA" altLang="ar-SA" sz="3200" b="1">
                <a:solidFill>
                  <a:prstClr val="black"/>
                </a:solidFill>
                <a:latin typeface="Book Antiqua" panose="02040602050305030304" pitchFamily="18" charset="0"/>
              </a:rPr>
              <a:t>...................</a:t>
            </a:r>
          </a:p>
          <a:p>
            <a:pPr algn="l" fontAlgn="base">
              <a:spcAft>
                <a:spcPct val="0"/>
              </a:spcAft>
              <a:buClr>
                <a:srgbClr val="93A299"/>
              </a:buClr>
              <a:buFont typeface="Arial" panose="020B0604020202020204" pitchFamily="34" charset="0"/>
              <a:buNone/>
            </a:pPr>
            <a:r>
              <a:rPr lang="en-US" altLang="ar-SA" sz="3200" b="1">
                <a:solidFill>
                  <a:srgbClr val="FF0000"/>
                </a:solidFill>
                <a:latin typeface="Book Antiqua" panose="02040602050305030304" pitchFamily="18" charset="0"/>
              </a:rPr>
              <a:t>Next</a:t>
            </a:r>
            <a:endParaRPr lang="ar-SA" altLang="ar-SA" sz="3200" b="1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2135189" y="1773239"/>
            <a:ext cx="720725" cy="50323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ar-SA">
              <a:solidFill>
                <a:prstClr val="white"/>
              </a:solidFill>
            </a:endParaRPr>
          </a:p>
        </p:txBody>
      </p:sp>
      <p:sp>
        <p:nvSpPr>
          <p:cNvPr id="5" name="وسيلة شرح مع سهم إلى الأسفل 4"/>
          <p:cNvSpPr/>
          <p:nvPr/>
        </p:nvSpPr>
        <p:spPr>
          <a:xfrm>
            <a:off x="1674813" y="914401"/>
            <a:ext cx="1643062" cy="785813"/>
          </a:xfrm>
          <a:prstGeom prst="down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بداية صيغة القاعدة</a:t>
            </a:r>
          </a:p>
        </p:txBody>
      </p:sp>
      <p:sp>
        <p:nvSpPr>
          <p:cNvPr id="6" name="وسيلة شرح مستطيلة مستديرة الزوايا 5"/>
          <p:cNvSpPr/>
          <p:nvPr/>
        </p:nvSpPr>
        <p:spPr>
          <a:xfrm>
            <a:off x="5303839" y="3284538"/>
            <a:ext cx="2149475" cy="1166812"/>
          </a:xfrm>
          <a:prstGeom prst="wedgeRoundRectCallout">
            <a:avLst>
              <a:gd name="adj1" fmla="val -125513"/>
              <a:gd name="adj2" fmla="val -146864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عدد مرات التكرار يسمى عداّد</a:t>
            </a:r>
          </a:p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(متغير من نوع عدد صحيح)</a:t>
            </a:r>
          </a:p>
        </p:txBody>
      </p:sp>
      <p:cxnSp>
        <p:nvCxnSpPr>
          <p:cNvPr id="7" name="رابط مستقيم 6"/>
          <p:cNvCxnSpPr/>
          <p:nvPr/>
        </p:nvCxnSpPr>
        <p:spPr>
          <a:xfrm>
            <a:off x="2855913" y="2198688"/>
            <a:ext cx="1604962" cy="63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شكل بيضاوي 8"/>
          <p:cNvSpPr/>
          <p:nvPr/>
        </p:nvSpPr>
        <p:spPr>
          <a:xfrm>
            <a:off x="4800601" y="1703388"/>
            <a:ext cx="1008063" cy="64135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ar-SA">
              <a:solidFill>
                <a:prstClr val="white"/>
              </a:solidFill>
            </a:endParaRPr>
          </a:p>
        </p:txBody>
      </p:sp>
      <p:sp>
        <p:nvSpPr>
          <p:cNvPr id="10" name="وسيلة شرح مستطيلة مستديرة الزوايا 9"/>
          <p:cNvSpPr/>
          <p:nvPr/>
        </p:nvSpPr>
        <p:spPr>
          <a:xfrm>
            <a:off x="6122988" y="2420938"/>
            <a:ext cx="1712912" cy="571500"/>
          </a:xfrm>
          <a:prstGeom prst="wedgeRoundRectCallout">
            <a:avLst>
              <a:gd name="adj1" fmla="val -75260"/>
              <a:gd name="adj2" fmla="val -83140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القيمة الأولية للعدّاد</a:t>
            </a:r>
          </a:p>
        </p:txBody>
      </p:sp>
      <p:sp>
        <p:nvSpPr>
          <p:cNvPr id="11" name="شكل بيضاوي 10"/>
          <p:cNvSpPr/>
          <p:nvPr/>
        </p:nvSpPr>
        <p:spPr>
          <a:xfrm>
            <a:off x="6311901" y="1704975"/>
            <a:ext cx="1000125" cy="571500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ar-SA">
              <a:solidFill>
                <a:prstClr val="white"/>
              </a:solidFill>
            </a:endParaRPr>
          </a:p>
        </p:txBody>
      </p:sp>
      <p:sp>
        <p:nvSpPr>
          <p:cNvPr id="12" name="وسيلة شرح مستطيلة مستديرة الزوايا 11"/>
          <p:cNvSpPr/>
          <p:nvPr/>
        </p:nvSpPr>
        <p:spPr>
          <a:xfrm>
            <a:off x="7524751" y="1192213"/>
            <a:ext cx="1831975" cy="508000"/>
          </a:xfrm>
          <a:prstGeom prst="wedgeRoundRectCallout">
            <a:avLst>
              <a:gd name="adj1" fmla="val -70704"/>
              <a:gd name="adj2" fmla="val 60526"/>
              <a:gd name="adj3" fmla="val 16667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القيمة النهائية للعدّاد</a:t>
            </a:r>
          </a:p>
        </p:txBody>
      </p:sp>
      <p:sp>
        <p:nvSpPr>
          <p:cNvPr id="13" name="وسيلة شرح مستطيلة مستديرة الزوايا 12"/>
          <p:cNvSpPr/>
          <p:nvPr/>
        </p:nvSpPr>
        <p:spPr>
          <a:xfrm>
            <a:off x="8440739" y="2752726"/>
            <a:ext cx="2047875" cy="1971675"/>
          </a:xfrm>
          <a:prstGeom prst="wedgeRoundRectCallout">
            <a:avLst>
              <a:gd name="adj1" fmla="val -65739"/>
              <a:gd name="adj2" fmla="val -7285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مقدار الزيادة لدورة التكرار وهي اختيارية </a:t>
            </a:r>
          </a:p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إذا لم تحدد فأن الزيادة الأفتراضبة هي القيمة (1)</a:t>
            </a:r>
          </a:p>
        </p:txBody>
      </p:sp>
      <p:cxnSp>
        <p:nvCxnSpPr>
          <p:cNvPr id="14" name="رابط مستقيم 13"/>
          <p:cNvCxnSpPr/>
          <p:nvPr/>
        </p:nvCxnSpPr>
        <p:spPr>
          <a:xfrm>
            <a:off x="7413625" y="2232025"/>
            <a:ext cx="1562100" cy="444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وسيلة شرح مستطيلة مستديرة الزوايا 15"/>
          <p:cNvSpPr/>
          <p:nvPr/>
        </p:nvSpPr>
        <p:spPr>
          <a:xfrm>
            <a:off x="4654550" y="4724401"/>
            <a:ext cx="2846388" cy="1152525"/>
          </a:xfrm>
          <a:prstGeom prst="wedgeRoundRectCallout">
            <a:avLst>
              <a:gd name="adj1" fmla="val -99363"/>
              <a:gd name="adj2" fmla="val -15880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اختيارية تستخدم عندما نريد الخروج من التكرار عند شرط معين حتى لو لم تنته  حلقة التكرار</a:t>
            </a:r>
          </a:p>
        </p:txBody>
      </p:sp>
      <p:cxnSp>
        <p:nvCxnSpPr>
          <p:cNvPr id="17" name="رابط مستقيم 16"/>
          <p:cNvCxnSpPr/>
          <p:nvPr/>
        </p:nvCxnSpPr>
        <p:spPr>
          <a:xfrm>
            <a:off x="2279650" y="3429000"/>
            <a:ext cx="1500188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>
            <a:off x="2151064" y="4579938"/>
            <a:ext cx="877887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وسيلة شرح مع سهم إلى الأعلى 18"/>
          <p:cNvSpPr/>
          <p:nvPr/>
        </p:nvSpPr>
        <p:spPr>
          <a:xfrm>
            <a:off x="1558926" y="4598988"/>
            <a:ext cx="2220913" cy="1638300"/>
          </a:xfrm>
          <a:prstGeom prst="upArrowCallout">
            <a:avLst>
              <a:gd name="adj1" fmla="val 14805"/>
              <a:gd name="adj2" fmla="val 17770"/>
              <a:gd name="adj3" fmla="val 16466"/>
              <a:gd name="adj4" fmla="val 7232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b="1" dirty="0">
                <a:solidFill>
                  <a:prstClr val="black"/>
                </a:solidFill>
              </a:rPr>
              <a:t>نهاية حلقة التكرار ليعود التنفيذ إلى جملة (</a:t>
            </a:r>
            <a:r>
              <a:rPr lang="en-US" b="1" dirty="0">
                <a:solidFill>
                  <a:prstClr val="black"/>
                </a:solidFill>
              </a:rPr>
              <a:t>For</a:t>
            </a:r>
            <a:r>
              <a:rPr lang="ar-SA" b="1" dirty="0">
                <a:solidFill>
                  <a:prstClr val="black"/>
                </a:solidFill>
              </a:rPr>
              <a:t>) من جديد</a:t>
            </a:r>
          </a:p>
        </p:txBody>
      </p:sp>
    </p:spTree>
    <p:extLst>
      <p:ext uri="{BB962C8B-B14F-4D97-AF65-F5344CB8AC3E}">
        <p14:creationId xmlns:p14="http://schemas.microsoft.com/office/powerpoint/2010/main" val="52094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81200" y="277813"/>
            <a:ext cx="8229600" cy="1143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مثال</a:t>
            </a:r>
            <a:endParaRPr lang="ar-SA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 bwMode="auto">
          <a:xfrm>
            <a:off x="2927351" y="1573213"/>
            <a:ext cx="5934075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ar-SA" sz="3600" b="1" dirty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khbar MT" pitchFamily="2" charset="-78"/>
              </a:rPr>
              <a:t>نريد طباعة الأعداد (من 1 إلى 10) تصاعديا :-</a:t>
            </a:r>
          </a:p>
          <a:p>
            <a:pPr marL="342900" indent="-342900" algn="l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ar-SA" sz="3600" dirty="0">
              <a:solidFill>
                <a:srgbClr val="FF0000"/>
              </a:solidFill>
              <a:latin typeface="Calibri"/>
              <a:cs typeface="Arial"/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 bwMode="auto">
          <a:xfrm>
            <a:off x="1343026" y="2060575"/>
            <a:ext cx="6589713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r" rtl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rgbClr val="B5AE53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rgbClr val="848058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9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ar-SA" sz="32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ar-SA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</a:t>
            </a:r>
            <a:r>
              <a:rPr lang="en-US" altLang="ar-SA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 </a:t>
            </a:r>
            <a:r>
              <a:rPr lang="en-US" altLang="ar-SA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en-US" altLang="ar-SA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ar-SA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ar-SA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ar-SA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altLang="ar-SA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 = 1 </a:t>
            </a:r>
            <a:r>
              <a:rPr lang="en-US" altLang="ar-SA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altLang="ar-SA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ar-SA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ListBox1.Items.Add(m)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ar-SA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ar-SA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endParaRPr lang="ar-SA" altLang="ar-SA" sz="320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038" y="2565400"/>
            <a:ext cx="4144962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00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81200" y="277813"/>
            <a:ext cx="8229600" cy="1143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مثال</a:t>
            </a:r>
            <a:endParaRPr lang="ar-SA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 bwMode="auto">
          <a:xfrm>
            <a:off x="3216276" y="2781301"/>
            <a:ext cx="6257925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r" rtl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rgbClr val="B5AE53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rgbClr val="848058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Century Gothic" panose="020B0502020202020204" pitchFamily="34" charset="0"/>
                <a:cs typeface="Tahoma" panose="020B0604030504040204" pitchFamily="34" charset="0"/>
              </a:defRPr>
            </a:lvl9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ar-SA" sz="3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ar-SA" sz="36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</a:t>
            </a:r>
            <a:r>
              <a:rPr lang="en-US" altLang="ar-SA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 </a:t>
            </a:r>
            <a:r>
              <a:rPr lang="en-US" altLang="ar-SA" sz="36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en-US" altLang="ar-SA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ar-SA" sz="36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ar-SA" sz="3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ar-SA" sz="36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altLang="ar-SA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 = 10 </a:t>
            </a:r>
            <a:r>
              <a:rPr lang="en-US" altLang="ar-SA" sz="36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altLang="ar-SA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altLang="ar-SA" sz="36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</a:t>
            </a:r>
            <a:r>
              <a:rPr lang="en-US" altLang="ar-SA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-1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ar-SA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MsgBox(m)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ar-SA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ar-SA" sz="36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endParaRPr lang="ar-SA" altLang="ar-SA" sz="360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صر نائب للمحتوى 2"/>
          <p:cNvSpPr txBox="1">
            <a:spLocks/>
          </p:cNvSpPr>
          <p:nvPr/>
        </p:nvSpPr>
        <p:spPr bwMode="auto">
          <a:xfrm>
            <a:off x="3432176" y="1844676"/>
            <a:ext cx="6264275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ar-SA" sz="3600" b="1" dirty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khbar MT" pitchFamily="2" charset="-78"/>
              </a:rPr>
              <a:t>نريد طباعة الأعداد (من 10 إلى 1) تنازليا:-</a:t>
            </a:r>
          </a:p>
          <a:p>
            <a:pPr marL="342900" indent="-342900" algn="l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ar-SA" sz="3600" dirty="0">
              <a:solidFill>
                <a:srgbClr val="FF0000"/>
              </a:solidFill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940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567609" y="4149080"/>
            <a:ext cx="6559809" cy="230832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 </a:t>
            </a:r>
            <a:r>
              <a:rPr lang="en-US" sz="3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3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 = 1 </a:t>
            </a:r>
            <a:r>
              <a:rPr lang="en-US" sz="3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MsgBox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 &amp; </a:t>
            </a:r>
            <a:r>
              <a:rPr lang="en-US" sz="3600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ar-SA" sz="3600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استغفر الله</a:t>
            </a:r>
            <a:r>
              <a:rPr lang="en-US" sz="3600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3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endParaRPr lang="ar-SA" sz="3600" b="1" dirty="0">
              <a:ln w="11430"/>
              <a:solidFill>
                <a:srgbClr val="ECEDD1">
                  <a:lumMod val="25000"/>
                </a:srgb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460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1752601"/>
            <a:ext cx="8362950" cy="2397125"/>
          </a:xfrm>
        </p:spPr>
        <p:txBody>
          <a:bodyPr/>
          <a:lstStyle/>
          <a:p>
            <a:pPr algn="just"/>
            <a:r>
              <a:rPr lang="ar-SA" altLang="ar-SA" sz="2800" b="1" dirty="0">
                <a:solidFill>
                  <a:srgbClr val="FF0000"/>
                </a:solidFill>
              </a:rPr>
              <a:t>باستخدام</a:t>
            </a:r>
            <a:r>
              <a:rPr lang="en-US" altLang="ar-SA" sz="2800" b="1" dirty="0">
                <a:solidFill>
                  <a:srgbClr val="FF0000"/>
                </a:solidFill>
              </a:rPr>
              <a:t> </a:t>
            </a:r>
            <a:r>
              <a:rPr lang="en-US" altLang="ar-SA" sz="2800" b="1" dirty="0">
                <a:solidFill>
                  <a:srgbClr val="00B0F0"/>
                </a:solidFill>
              </a:rPr>
              <a:t>For…Next</a:t>
            </a:r>
            <a:r>
              <a:rPr lang="en-US" altLang="ar-SA" sz="2800" b="1" dirty="0">
                <a:solidFill>
                  <a:srgbClr val="FF0000"/>
                </a:solidFill>
              </a:rPr>
              <a:t> </a:t>
            </a:r>
            <a:r>
              <a:rPr lang="ar-SA" altLang="ar-SA" sz="2800" b="1" dirty="0">
                <a:solidFill>
                  <a:srgbClr val="FF0000"/>
                </a:solidFill>
              </a:rPr>
              <a:t>اكتبي كود يقوم بتكرار </a:t>
            </a:r>
            <a:r>
              <a:rPr lang="ar-SA" altLang="ar-SA" sz="2800" b="1" dirty="0">
                <a:solidFill>
                  <a:srgbClr val="00B0F0"/>
                </a:solidFill>
              </a:rPr>
              <a:t>عبارة "استغفر الله" </a:t>
            </a:r>
            <a:r>
              <a:rPr lang="ar-SA" altLang="ar-SA" sz="2800" b="1" dirty="0">
                <a:solidFill>
                  <a:srgbClr val="009900"/>
                </a:solidFill>
              </a:rPr>
              <a:t>10 مرات </a:t>
            </a:r>
            <a:r>
              <a:rPr lang="ar-SA" altLang="ar-SA" sz="2800" b="1" dirty="0">
                <a:solidFill>
                  <a:srgbClr val="FF0000"/>
                </a:solidFill>
              </a:rPr>
              <a:t>في الأداة</a:t>
            </a:r>
            <a:r>
              <a:rPr lang="en-US" altLang="ar-SA" sz="2800" b="1" dirty="0" err="1">
                <a:solidFill>
                  <a:srgbClr val="00B0F0"/>
                </a:solidFill>
              </a:rPr>
              <a:t>MsgBox</a:t>
            </a:r>
            <a:r>
              <a:rPr lang="en-US" altLang="ar-SA" sz="2800" b="1" dirty="0">
                <a:solidFill>
                  <a:srgbClr val="00B0F0"/>
                </a:solidFill>
              </a:rPr>
              <a:t> </a:t>
            </a:r>
            <a:r>
              <a:rPr lang="ar-SA" altLang="ar-SA" sz="2800" b="1" dirty="0">
                <a:solidFill>
                  <a:srgbClr val="FF0000"/>
                </a:solidFill>
              </a:rPr>
              <a:t>كما هو ظاهر أمامك في النموذج علماً بأن الحلقة تبدا من </a:t>
            </a:r>
            <a:r>
              <a:rPr lang="ar-SA" altLang="ar-SA" sz="2800" b="1" dirty="0">
                <a:solidFill>
                  <a:srgbClr val="00B0F0"/>
                </a:solidFill>
              </a:rPr>
              <a:t>(1-10)</a:t>
            </a: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مثال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387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while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8655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صيدلاني">
  <a:themeElements>
    <a:clrScheme name="صيدلاني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صيدلاني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صيدلان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710</Words>
  <Application>Microsoft Office PowerPoint</Application>
  <PresentationFormat>ملء الشاشة</PresentationFormat>
  <Paragraphs>111</Paragraphs>
  <Slides>21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32" baseType="lpstr">
      <vt:lpstr>Arial Unicode MS</vt:lpstr>
      <vt:lpstr>Akhbar MT</vt:lpstr>
      <vt:lpstr>Andalus</vt:lpstr>
      <vt:lpstr>Arial</vt:lpstr>
      <vt:lpstr>Book Antiqua</vt:lpstr>
      <vt:lpstr>Calibri</vt:lpstr>
      <vt:lpstr>Century Gothic</vt:lpstr>
      <vt:lpstr>Monotype Koufi</vt:lpstr>
      <vt:lpstr>Tahoma</vt:lpstr>
      <vt:lpstr>Times New Roman</vt:lpstr>
      <vt:lpstr>صيدلاني</vt:lpstr>
      <vt:lpstr>عرض تقديمي في PowerPoint</vt:lpstr>
      <vt:lpstr>ماهي أدوات المخرجات &amp; المدخلات .  .... لطباعة النتيجة</vt:lpstr>
      <vt:lpstr>حلقات التكرار</vt:lpstr>
      <vt:lpstr>For … next</vt:lpstr>
      <vt:lpstr>عرض تقديمي في PowerPoint</vt:lpstr>
      <vt:lpstr>مثال</vt:lpstr>
      <vt:lpstr>مثال</vt:lpstr>
      <vt:lpstr>مثال</vt:lpstr>
      <vt:lpstr>Do while</vt:lpstr>
      <vt:lpstr>قاعدة DO WHILE</vt:lpstr>
      <vt:lpstr>قاعدة DO WHILE</vt:lpstr>
      <vt:lpstr>مثال</vt:lpstr>
      <vt:lpstr>مثال</vt:lpstr>
      <vt:lpstr>الامر Do…. Loop While  &amp; طريقه كتابه اخرى..</vt:lpstr>
      <vt:lpstr>مثال</vt:lpstr>
      <vt:lpstr>Do until</vt:lpstr>
      <vt:lpstr>قاعدة DO until</vt:lpstr>
      <vt:lpstr>قاعدة DO Until</vt:lpstr>
      <vt:lpstr>مثال</vt:lpstr>
      <vt:lpstr>الامر Do…. Loop  until&amp;  طريقه كتابه اخرى..</vt:lpstr>
      <vt:lpstr>مثال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5</cp:revision>
  <dcterms:created xsi:type="dcterms:W3CDTF">2015-02-14T23:03:42Z</dcterms:created>
  <dcterms:modified xsi:type="dcterms:W3CDTF">2017-07-20T08:22:04Z</dcterms:modified>
</cp:coreProperties>
</file>