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9" r:id="rId2"/>
    <p:sldId id="256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5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8AA08-43C7-4E4C-A847-2607248AEDBF}" type="datetimeFigureOut">
              <a:rPr lang="ar-SA" smtClean="0"/>
              <a:t>17/11/38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شكل بيضاوي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شكل بيضاوي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AA284FE-3A17-4F17-A9FE-6A31FD4CCC43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8AA08-43C7-4E4C-A847-2607248AEDBF}" type="datetimeFigureOut">
              <a:rPr lang="ar-SA" smtClean="0"/>
              <a:t>17/11/38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284FE-3A17-4F17-A9FE-6A31FD4CCC43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مستطيل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شكل بيضاوي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شكل بيضاوي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AA284FE-3A17-4F17-A9FE-6A31FD4CCC43}" type="slidenum">
              <a:rPr lang="ar-SA" smtClean="0"/>
              <a:t>‹#›</a:t>
            </a:fld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8AA08-43C7-4E4C-A847-2607248AEDBF}" type="datetimeFigureOut">
              <a:rPr lang="ar-SA" smtClean="0"/>
              <a:t>17/11/38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8AA08-43C7-4E4C-A847-2607248AEDBF}" type="datetimeFigureOut">
              <a:rPr lang="ar-SA" smtClean="0"/>
              <a:t>17/11/38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AA284FE-3A17-4F17-A9FE-6A31FD4CCC43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مستطيل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3" name="مستطيل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مستطيل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8AA08-43C7-4E4C-A847-2607248AEDBF}" type="datetimeFigureOut">
              <a:rPr lang="ar-SA" smtClean="0"/>
              <a:t>17/11/38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شكل بيضاوي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شكل بيضاوي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AA284FE-3A17-4F17-A9FE-6A31FD4CCC43}" type="slidenum">
              <a:rPr lang="ar-SA" smtClean="0"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218AA08-43C7-4E4C-A847-2607248AEDBF}" type="datetimeFigureOut">
              <a:rPr lang="ar-SA" smtClean="0"/>
              <a:t>17/11/38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284FE-3A17-4F17-A9FE-6A31FD4CCC43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عنصر نائب للمحتوى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2" name="عنصر نائب للمحتوى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رابط مستقيم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مستطيل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مستطيل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مستطيل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مستطيل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8AA08-43C7-4E4C-A847-2607248AEDBF}" type="datetimeFigureOut">
              <a:rPr lang="ar-SA" smtClean="0"/>
              <a:t>17/11/38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ar-SA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عنصر نائب للمحتوى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محتوى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شكل بيضاوي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شكل بيضاوي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AA284FE-3A17-4F17-A9FE-6A31FD4CCC43}" type="slidenum">
              <a:rPr lang="ar-SA" smtClean="0"/>
              <a:t>‹#›</a:t>
            </a:fld>
            <a:endParaRPr lang="ar-SA"/>
          </a:p>
        </p:txBody>
      </p:sp>
      <p:sp>
        <p:nvSpPr>
          <p:cNvPr id="23" name="عنوان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8AA08-43C7-4E4C-A847-2607248AEDBF}" type="datetimeFigureOut">
              <a:rPr lang="ar-SA" smtClean="0"/>
              <a:t>17/11/38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AA284FE-3A17-4F17-A9FE-6A31FD4CCC4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مستطيل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مستطيل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مستطيل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8AA08-43C7-4E4C-A847-2607248AEDBF}" type="datetimeFigureOut">
              <a:rPr lang="ar-SA" smtClean="0"/>
              <a:t>17/11/38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AA284FE-3A17-4F17-A9FE-6A31FD4CCC4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مستطيل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عنصر نائب للمحتوى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شكل بيضاوي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شكل بيضاوي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AA284FE-3A17-4F17-A9FE-6A31FD4CCC43}" type="slidenum">
              <a:rPr lang="ar-SA" smtClean="0"/>
              <a:t>‹#›</a:t>
            </a:fld>
            <a:endParaRPr lang="ar-SA"/>
          </a:p>
        </p:txBody>
      </p:sp>
      <p:sp>
        <p:nvSpPr>
          <p:cNvPr id="21" name="مستطيل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8AA08-43C7-4E4C-A847-2607248AEDBF}" type="datetimeFigureOut">
              <a:rPr lang="ar-SA" smtClean="0"/>
              <a:t>17/11/38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رابط مستقيم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مستطيل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مستطيل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شكل بيضاوي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شكل بيضاوي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AA284FE-3A17-4F17-A9FE-6A31FD4CCC43}" type="slidenum">
              <a:rPr lang="ar-SA" smtClean="0"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2" name="مستطيل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218AA08-43C7-4E4C-A847-2607248AEDBF}" type="datetimeFigureOut">
              <a:rPr lang="ar-SA" smtClean="0"/>
              <a:t>17/11/38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مستطيل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مستطيل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مستطيل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مستطيل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مستطيل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218AA08-43C7-4E4C-A847-2607248AEDBF}" type="datetimeFigureOut">
              <a:rPr lang="ar-SA" smtClean="0"/>
              <a:t>17/11/38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ar-SA"/>
          </a:p>
        </p:txBody>
      </p:sp>
      <p:sp>
        <p:nvSpPr>
          <p:cNvPr id="8" name="مستطيل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شكل بيضاوي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شكل بيضاوي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AA284FE-3A17-4F17-A9FE-6A31FD4CCC43}" type="slidenum">
              <a:rPr lang="ar-SA" smtClean="0"/>
              <a:t>‹#›</a:t>
            </a:fld>
            <a:endParaRPr lang="ar-SA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الفصل الأخير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ar-SA" sz="2800" b="1" dirty="0" smtClean="0"/>
              <a:t>معرفة (الفرق بين أنواع القيم </a:t>
            </a:r>
            <a:r>
              <a:rPr lang="en-US" sz="2800" b="1" dirty="0" err="1" smtClean="0"/>
              <a:t>ByVal</a:t>
            </a:r>
            <a:r>
              <a:rPr lang="ar-SA" sz="2800" b="1" dirty="0" smtClean="0"/>
              <a:t> وأنواع المراجع </a:t>
            </a:r>
            <a:r>
              <a:rPr lang="en-US" sz="2800" b="1" dirty="0" err="1" smtClean="0"/>
              <a:t>ByRef</a:t>
            </a:r>
            <a:r>
              <a:rPr lang="en-US" sz="2800" b="1" dirty="0" smtClean="0"/>
              <a:t> </a:t>
            </a:r>
            <a:r>
              <a:rPr lang="ar-SA" sz="2800" b="1" dirty="0" smtClean="0"/>
              <a:t>).</a:t>
            </a:r>
          </a:p>
          <a:p>
            <a:endParaRPr lang="ar-SA" sz="2800" b="1" dirty="0" smtClean="0"/>
          </a:p>
          <a:p>
            <a:r>
              <a:rPr lang="ar-SA" sz="2800" b="1" dirty="0" smtClean="0"/>
              <a:t>إنشاء </a:t>
            </a:r>
            <a:r>
              <a:rPr lang="ar-SA" sz="2800" b="1" dirty="0" smtClean="0"/>
              <a:t>النموذج واستدعائه في إحدى الطبقات . </a:t>
            </a:r>
          </a:p>
          <a:p>
            <a:endParaRPr lang="ar-SA" sz="2800" b="1" dirty="0" smtClean="0"/>
          </a:p>
          <a:p>
            <a:r>
              <a:rPr lang="ar-SA" sz="2800" b="1" dirty="0" smtClean="0"/>
              <a:t>معرفة </a:t>
            </a:r>
            <a:r>
              <a:rPr lang="ar-SA" sz="2800" b="1" dirty="0"/>
              <a:t>أ</a:t>
            </a:r>
            <a:r>
              <a:rPr lang="ar-SA" sz="2800" b="1" dirty="0" smtClean="0"/>
              <a:t>نواع </a:t>
            </a:r>
            <a:r>
              <a:rPr lang="ar-SA" sz="2800" b="1" dirty="0" smtClean="0"/>
              <a:t>المتغيرات </a:t>
            </a:r>
            <a:r>
              <a:rPr lang="ar-SA" sz="2800" b="1" dirty="0" smtClean="0"/>
              <a:t>الثلاثة: </a:t>
            </a:r>
            <a:endParaRPr lang="ar-SA" sz="2800" b="1" dirty="0" smtClean="0"/>
          </a:p>
          <a:p>
            <a:pPr marL="788670" lvl="1" indent="-514350">
              <a:buFont typeface="+mj-lt"/>
              <a:buAutoNum type="arabicPeriod"/>
            </a:pPr>
            <a:r>
              <a:rPr lang="ar-SA" sz="2300" b="1" dirty="0" smtClean="0"/>
              <a:t>مستوى </a:t>
            </a:r>
            <a:r>
              <a:rPr lang="ar-SA" sz="2300" b="1" dirty="0" smtClean="0"/>
              <a:t>النموذج.</a:t>
            </a:r>
          </a:p>
          <a:p>
            <a:pPr marL="788670" lvl="1" indent="-514350">
              <a:buFont typeface="+mj-lt"/>
              <a:buAutoNum type="arabicPeriod"/>
            </a:pPr>
            <a:r>
              <a:rPr lang="ar-SA" sz="2300" b="1" dirty="0" smtClean="0"/>
              <a:t>على </a:t>
            </a:r>
            <a:r>
              <a:rPr lang="ar-SA" sz="2300" b="1" dirty="0" smtClean="0"/>
              <a:t>مستوى </a:t>
            </a:r>
            <a:r>
              <a:rPr lang="ar-SA" sz="2300" b="1" dirty="0" smtClean="0"/>
              <a:t>الطبقة.</a:t>
            </a:r>
            <a:endParaRPr lang="ar-SA" sz="2300" b="1" dirty="0" smtClean="0"/>
          </a:p>
          <a:p>
            <a:pPr marL="788670" lvl="1" indent="-514350">
              <a:buFont typeface="+mj-lt"/>
              <a:buAutoNum type="arabicPeriod"/>
            </a:pPr>
            <a:r>
              <a:rPr lang="ar-SA" sz="2300" b="1" dirty="0" smtClean="0"/>
              <a:t>على </a:t>
            </a:r>
            <a:r>
              <a:rPr lang="ar-SA" sz="2300" b="1" dirty="0" smtClean="0"/>
              <a:t>مستوى </a:t>
            </a:r>
            <a:r>
              <a:rPr lang="ar-SA" sz="2300" b="1" dirty="0" smtClean="0"/>
              <a:t>الإجراء </a:t>
            </a:r>
            <a:r>
              <a:rPr lang="ar-SA" sz="2300" b="1" dirty="0" smtClean="0"/>
              <a:t>. </a:t>
            </a:r>
            <a:endParaRPr lang="ar-SA" sz="2300" b="1" dirty="0"/>
          </a:p>
        </p:txBody>
      </p:sp>
    </p:spTree>
    <p:extLst>
      <p:ext uri="{BB962C8B-B14F-4D97-AF65-F5344CB8AC3E}">
        <p14:creationId xmlns:p14="http://schemas.microsoft.com/office/powerpoint/2010/main" val="386404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مثال </a:t>
            </a:r>
            <a:r>
              <a:rPr lang="ar-SA" dirty="0"/>
              <a:t>:</a:t>
            </a:r>
            <a:r>
              <a:rPr lang="ar-SA" dirty="0" smtClean="0"/>
              <a:t>الكتابة </a:t>
            </a:r>
            <a:r>
              <a:rPr lang="ar-SA" dirty="0"/>
              <a:t>داخل النموذج (</a:t>
            </a:r>
            <a:r>
              <a:rPr lang="en-US" dirty="0"/>
              <a:t>module</a:t>
            </a:r>
            <a:r>
              <a:rPr lang="ar-SA" dirty="0" smtClean="0"/>
              <a:t>)+</a:t>
            </a:r>
            <a:r>
              <a:rPr lang="en-US" dirty="0" smtClean="0"/>
              <a:t>function </a:t>
            </a:r>
            <a:endParaRPr lang="ar-SA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556792"/>
            <a:ext cx="7344816" cy="4680520"/>
          </a:xfrm>
        </p:spPr>
      </p:pic>
    </p:spTree>
    <p:extLst>
      <p:ext uri="{BB962C8B-B14F-4D97-AF65-F5344CB8AC3E}">
        <p14:creationId xmlns:p14="http://schemas.microsoft.com/office/powerpoint/2010/main" val="274369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مثال :الكتابة </a:t>
            </a:r>
            <a:r>
              <a:rPr lang="ar-SA" dirty="0"/>
              <a:t>داخل النموذج (</a:t>
            </a:r>
            <a:r>
              <a:rPr lang="en-US" dirty="0"/>
              <a:t>module</a:t>
            </a:r>
            <a:r>
              <a:rPr lang="ar-SA" dirty="0"/>
              <a:t>)+</a:t>
            </a:r>
            <a:r>
              <a:rPr lang="en-US" dirty="0"/>
              <a:t>function </a:t>
            </a:r>
            <a:endParaRPr lang="ar-SA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84784"/>
            <a:ext cx="7560840" cy="4896544"/>
          </a:xfrm>
        </p:spPr>
      </p:pic>
    </p:spTree>
    <p:extLst>
      <p:ext uri="{BB962C8B-B14F-4D97-AF65-F5344CB8AC3E}">
        <p14:creationId xmlns:p14="http://schemas.microsoft.com/office/powerpoint/2010/main" val="321151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err="1" smtClean="0"/>
              <a:t>مثال:الكتابة</a:t>
            </a:r>
            <a:r>
              <a:rPr lang="ar-SA" dirty="0" smtClean="0"/>
              <a:t> </a:t>
            </a:r>
            <a:r>
              <a:rPr lang="ar-SA" dirty="0"/>
              <a:t>داخل النموذج (</a:t>
            </a:r>
            <a:r>
              <a:rPr lang="en-US" dirty="0"/>
              <a:t>module</a:t>
            </a:r>
            <a:r>
              <a:rPr lang="ar-SA" dirty="0" smtClean="0"/>
              <a:t>)+</a:t>
            </a:r>
            <a:r>
              <a:rPr lang="en-US" dirty="0" smtClean="0"/>
              <a:t>sub </a:t>
            </a:r>
            <a:endParaRPr lang="ar-SA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527175"/>
            <a:ext cx="7848872" cy="4572000"/>
          </a:xfrm>
        </p:spPr>
      </p:pic>
    </p:spTree>
    <p:extLst>
      <p:ext uri="{BB962C8B-B14F-4D97-AF65-F5344CB8AC3E}">
        <p14:creationId xmlns:p14="http://schemas.microsoft.com/office/powerpoint/2010/main" val="282768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3789040"/>
            <a:ext cx="8784976" cy="1470025"/>
          </a:xfrm>
        </p:spPr>
        <p:txBody>
          <a:bodyPr>
            <a:noAutofit/>
          </a:bodyPr>
          <a:lstStyle/>
          <a:p>
            <a:r>
              <a:rPr lang="ar-SA" sz="4000" b="1" dirty="0" smtClean="0"/>
              <a:t>الفرق </a:t>
            </a:r>
            <a:r>
              <a:rPr lang="ar-SA" sz="4000" b="1" dirty="0"/>
              <a:t>بين </a:t>
            </a:r>
            <a:r>
              <a:rPr lang="ar-SA" sz="4000" b="1" dirty="0" smtClean="0"/>
              <a:t/>
            </a:r>
            <a:br>
              <a:rPr lang="ar-SA" sz="4000" b="1" dirty="0" smtClean="0"/>
            </a:br>
            <a:r>
              <a:rPr lang="ar-SA" sz="4000" b="1" dirty="0" smtClean="0">
                <a:solidFill>
                  <a:schemeClr val="accent3"/>
                </a:solidFill>
              </a:rPr>
              <a:t>أنواع </a:t>
            </a:r>
            <a:r>
              <a:rPr lang="ar-SA" sz="4000" b="1" dirty="0">
                <a:solidFill>
                  <a:schemeClr val="accent3"/>
                </a:solidFill>
              </a:rPr>
              <a:t>القيم </a:t>
            </a:r>
            <a:r>
              <a:rPr lang="en-US" sz="4000" b="1" dirty="0" err="1">
                <a:solidFill>
                  <a:schemeClr val="accent3"/>
                </a:solidFill>
              </a:rPr>
              <a:t>ByVal</a:t>
            </a:r>
            <a:r>
              <a:rPr lang="ar-SA" sz="4000" b="1" dirty="0"/>
              <a:t> و</a:t>
            </a:r>
            <a:r>
              <a:rPr lang="ar-SA" sz="4000" b="1" dirty="0">
                <a:solidFill>
                  <a:schemeClr val="accent3"/>
                </a:solidFill>
              </a:rPr>
              <a:t>أنواع المراجع </a:t>
            </a:r>
            <a:r>
              <a:rPr lang="en-US" sz="4000" b="1" dirty="0" err="1" smtClean="0">
                <a:solidFill>
                  <a:schemeClr val="accent3"/>
                </a:solidFill>
              </a:rPr>
              <a:t>ByRef</a:t>
            </a:r>
            <a:r>
              <a:rPr lang="en-US" sz="4000" b="1" dirty="0"/>
              <a:t/>
            </a:r>
            <a:br>
              <a:rPr lang="en-US" sz="4000" b="1" dirty="0"/>
            </a:br>
            <a:endParaRPr lang="ar-SA" sz="4000" b="1" dirty="0"/>
          </a:p>
        </p:txBody>
      </p:sp>
    </p:spTree>
    <p:extLst>
      <p:ext uri="{BB962C8B-B14F-4D97-AF65-F5344CB8AC3E}">
        <p14:creationId xmlns:p14="http://schemas.microsoft.com/office/powerpoint/2010/main" val="331743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(عند تمرير القيم </a:t>
            </a:r>
            <a:r>
              <a:rPr lang="en-US" dirty="0" err="1" smtClean="0"/>
              <a:t>ByVal</a:t>
            </a:r>
            <a:r>
              <a:rPr lang="ar-SA" dirty="0" smtClean="0"/>
              <a:t>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179512" y="1556793"/>
            <a:ext cx="8656640" cy="2160240"/>
          </a:xfrm>
        </p:spPr>
        <p:txBody>
          <a:bodyPr>
            <a:normAutofit/>
          </a:bodyPr>
          <a:lstStyle/>
          <a:p>
            <a:pPr lvl="0"/>
            <a:r>
              <a:rPr lang="ar-S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التمرير بالقيمة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Value </a:t>
            </a:r>
            <a:r>
              <a:rPr lang="ar-S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باستخدام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ByVal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SA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ar-SA" dirty="0" smtClean="0"/>
              <a:t>تجعل </a:t>
            </a:r>
            <a:r>
              <a:rPr lang="ar-SA" dirty="0"/>
              <a:t>البرنامج يقوم بإنشاء نسخة من القيمة ثم يقوم </a:t>
            </a:r>
            <a:r>
              <a:rPr lang="ar-SA" dirty="0" smtClean="0"/>
              <a:t>بتمريرها</a:t>
            </a:r>
            <a:endParaRPr lang="ar-SA" dirty="0"/>
          </a:p>
          <a:p>
            <a:pPr lvl="1"/>
            <a:r>
              <a:rPr lang="ar-SA" dirty="0" smtClean="0"/>
              <a:t>أي </a:t>
            </a:r>
            <a:r>
              <a:rPr lang="ar-SA" dirty="0" smtClean="0"/>
              <a:t>ان </a:t>
            </a:r>
            <a:r>
              <a:rPr lang="en-US" b="1" dirty="0" err="1" smtClean="0">
                <a:solidFill>
                  <a:schemeClr val="accent1"/>
                </a:solidFill>
              </a:rPr>
              <a:t>ByVal</a:t>
            </a:r>
            <a:r>
              <a:rPr lang="ar-SA" dirty="0" smtClean="0"/>
              <a:t> قيمة ثابتة وأصلية وفي </a:t>
            </a:r>
            <a:r>
              <a:rPr lang="ar-SA" dirty="0" smtClean="0"/>
              <a:t>الغالب تأخذ </a:t>
            </a:r>
            <a:r>
              <a:rPr lang="ar-SA" dirty="0" smtClean="0"/>
              <a:t>قيمة </a:t>
            </a:r>
            <a:r>
              <a:rPr lang="ar-SA" dirty="0" smtClean="0"/>
              <a:t>المتغيرات التي داخل زر الحدث .</a:t>
            </a:r>
            <a:endParaRPr lang="en-US" dirty="0" smtClean="0"/>
          </a:p>
          <a:p>
            <a:pPr marL="0" lvl="0" indent="0">
              <a:buNone/>
            </a:pPr>
            <a:endParaRPr lang="ar-SA" dirty="0" smtClean="0"/>
          </a:p>
          <a:p>
            <a:pPr lvl="0"/>
            <a:endParaRPr lang="en-US" dirty="0"/>
          </a:p>
          <a:p>
            <a:pPr marL="0" indent="0">
              <a:buNone/>
            </a:pPr>
            <a:endParaRPr lang="ar-SA" dirty="0"/>
          </a:p>
        </p:txBody>
      </p:sp>
      <p:pic>
        <p:nvPicPr>
          <p:cNvPr id="4" name="صورة 3" descr="تمرين الثالث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9512" y="3356992"/>
            <a:ext cx="7128792" cy="2808312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3901" y="4437112"/>
            <a:ext cx="2122251" cy="136815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13519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(عند تمرير القيم </a:t>
            </a:r>
            <a:r>
              <a:rPr lang="en-US" dirty="0" err="1" smtClean="0"/>
              <a:t>ByRev</a:t>
            </a:r>
            <a:r>
              <a:rPr lang="ar-SA" dirty="0" smtClean="0"/>
              <a:t>)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ar-S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التمرير </a:t>
            </a:r>
            <a:r>
              <a:rPr lang="ar-S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بالمرجع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Reference </a:t>
            </a:r>
            <a:r>
              <a:rPr lang="ar-S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باستخدام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ByRef</a:t>
            </a:r>
            <a:endParaRPr lang="ar-SA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ar-SA" dirty="0" smtClean="0"/>
              <a:t>حيث إن</a:t>
            </a:r>
            <a:r>
              <a:rPr lang="en-US" dirty="0" smtClean="0"/>
              <a:t> </a:t>
            </a:r>
            <a:r>
              <a:rPr lang="en-US" dirty="0" err="1" smtClean="0"/>
              <a:t>ByRef</a:t>
            </a:r>
            <a:r>
              <a:rPr lang="en-US" dirty="0" smtClean="0"/>
              <a:t> </a:t>
            </a:r>
            <a:r>
              <a:rPr lang="ar-SA" dirty="0" smtClean="0"/>
              <a:t>تجعل البرنامج يقوم بتمرير العنوان لتلك القيمة</a:t>
            </a:r>
            <a:r>
              <a:rPr lang="en-US" dirty="0" smtClean="0"/>
              <a:t> </a:t>
            </a:r>
            <a:r>
              <a:rPr lang="ar-SA" dirty="0" smtClean="0"/>
              <a:t>وأخذها </a:t>
            </a:r>
            <a:r>
              <a:rPr lang="ar-SA" dirty="0" smtClean="0"/>
              <a:t>.</a:t>
            </a:r>
          </a:p>
          <a:p>
            <a:pPr lvl="1"/>
            <a:r>
              <a:rPr lang="ar-SA" dirty="0" smtClean="0"/>
              <a:t>أي </a:t>
            </a:r>
            <a:r>
              <a:rPr lang="ar-SA" dirty="0" smtClean="0"/>
              <a:t>أن </a:t>
            </a:r>
            <a:r>
              <a:rPr lang="en-US" b="1" dirty="0" err="1" smtClean="0"/>
              <a:t>ByRef</a:t>
            </a:r>
            <a:r>
              <a:rPr lang="ar-SA" dirty="0" smtClean="0"/>
              <a:t> قيمه متغيره وفي الغالب تأخذ قيمه الأجراء .</a:t>
            </a:r>
          </a:p>
          <a:p>
            <a:endParaRPr lang="en-US" dirty="0" smtClean="0"/>
          </a:p>
          <a:p>
            <a:pPr marL="0" indent="0">
              <a:buNone/>
            </a:pPr>
            <a:endParaRPr lang="ar-SA" dirty="0"/>
          </a:p>
        </p:txBody>
      </p:sp>
      <p:pic>
        <p:nvPicPr>
          <p:cNvPr id="4" name="صورة 3" descr="تمرين الاول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6385" y="2996952"/>
            <a:ext cx="7128792" cy="3096344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8911" y="4869160"/>
            <a:ext cx="2476847" cy="158417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1128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باستخدام النوعين معا (</a:t>
            </a:r>
            <a:r>
              <a:rPr lang="en-US" dirty="0" err="1" smtClean="0"/>
              <a:t>ByVal</a:t>
            </a:r>
            <a:r>
              <a:rPr lang="ar-SA" dirty="0" smtClean="0"/>
              <a:t>-</a:t>
            </a:r>
            <a:r>
              <a:rPr lang="en-US" dirty="0"/>
              <a:t> </a:t>
            </a:r>
            <a:r>
              <a:rPr lang="en-US" dirty="0" err="1"/>
              <a:t>ByRef</a:t>
            </a:r>
            <a:r>
              <a:rPr lang="ar-SA" dirty="0" smtClean="0"/>
              <a:t>)</a:t>
            </a:r>
            <a:endParaRPr lang="ar-SA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44824"/>
            <a:ext cx="7704856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6852" y="5085184"/>
            <a:ext cx="2574076" cy="1594098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14347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534400" cy="902968"/>
          </a:xfrm>
        </p:spPr>
        <p:txBody>
          <a:bodyPr>
            <a:normAutofit fontScale="90000"/>
          </a:bodyPr>
          <a:lstStyle/>
          <a:p>
            <a:r>
              <a:rPr lang="ar-SA" sz="3600" b="1" dirty="0"/>
              <a:t>إنشاء النموذج واستدعائه في إحدى الطبقات . </a:t>
            </a:r>
            <a:br>
              <a:rPr lang="ar-SA" sz="3600" b="1" dirty="0"/>
            </a:br>
            <a:endParaRPr lang="ar-SA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701" b="49070"/>
          <a:stretch/>
        </p:blipFill>
        <p:spPr bwMode="auto">
          <a:xfrm>
            <a:off x="683568" y="1844824"/>
            <a:ext cx="6018584" cy="413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67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تسميه النموذج </a:t>
            </a:r>
            <a:endParaRPr lang="ar-SA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70"/>
          <a:stretch/>
        </p:blipFill>
        <p:spPr bwMode="auto">
          <a:xfrm>
            <a:off x="611560" y="1628800"/>
            <a:ext cx="7704856" cy="446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127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الكتابة داخل النموذج (</a:t>
            </a:r>
            <a:r>
              <a:rPr lang="en-US" dirty="0" smtClean="0"/>
              <a:t>module</a:t>
            </a:r>
            <a:r>
              <a:rPr lang="ar-SA" dirty="0" smtClean="0"/>
              <a:t>) +</a:t>
            </a:r>
            <a:r>
              <a:rPr lang="en-US" dirty="0" smtClean="0"/>
              <a:t>sub</a:t>
            </a:r>
            <a:endParaRPr lang="ar-SA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1403"/>
          <a:stretch/>
        </p:blipFill>
        <p:spPr bwMode="auto">
          <a:xfrm>
            <a:off x="611560" y="1988840"/>
            <a:ext cx="7992888" cy="3053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952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طريقه استدعاء الأجراء السابق </a:t>
            </a:r>
            <a:endParaRPr lang="ar-SA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070"/>
          <a:stretch/>
        </p:blipFill>
        <p:spPr bwMode="auto">
          <a:xfrm>
            <a:off x="251520" y="3429000"/>
            <a:ext cx="6965148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شكل بيضاوي 3"/>
          <p:cNvSpPr/>
          <p:nvPr/>
        </p:nvSpPr>
        <p:spPr>
          <a:xfrm>
            <a:off x="2627784" y="1414696"/>
            <a:ext cx="6264696" cy="187220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u="sng" dirty="0" smtClean="0"/>
              <a:t>عند الاستدعاء داخل زر الحدث نلاحظ  ان الطبقة تستقبل هذا الاستدعاء عند كتابه الكود داخل </a:t>
            </a:r>
            <a:r>
              <a:rPr lang="en-US" b="1" u="sng" dirty="0" smtClean="0"/>
              <a:t>module</a:t>
            </a:r>
            <a:endParaRPr lang="ar-SA" b="1" u="sng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875" t="41250" r="40944" b="40000"/>
          <a:stretch/>
        </p:blipFill>
        <p:spPr bwMode="auto">
          <a:xfrm>
            <a:off x="7216668" y="4941168"/>
            <a:ext cx="1675812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317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دني">
  <a:themeElements>
    <a:clrScheme name="أزرق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مدني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مدني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109</TotalTime>
  <Words>169</Words>
  <Application>Microsoft Office PowerPoint</Application>
  <PresentationFormat>عرض على الشاشة (3:4)‏</PresentationFormat>
  <Paragraphs>28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8" baseType="lpstr">
      <vt:lpstr>Arial</vt:lpstr>
      <vt:lpstr>Georgia</vt:lpstr>
      <vt:lpstr>Times New Roman</vt:lpstr>
      <vt:lpstr>Wingdings</vt:lpstr>
      <vt:lpstr>Wingdings 2</vt:lpstr>
      <vt:lpstr>مدني</vt:lpstr>
      <vt:lpstr>الفصل الأخير </vt:lpstr>
      <vt:lpstr>الفرق بين  أنواع القيم ByVal وأنواع المراجع ByRef </vt:lpstr>
      <vt:lpstr>(عند تمرير القيم ByVal)</vt:lpstr>
      <vt:lpstr>(عند تمرير القيم ByRev)</vt:lpstr>
      <vt:lpstr>باستخدام النوعين معا (ByVal- ByRef)</vt:lpstr>
      <vt:lpstr>إنشاء النموذج واستدعائه في إحدى الطبقات .  </vt:lpstr>
      <vt:lpstr>تسميه النموذج </vt:lpstr>
      <vt:lpstr>الكتابة داخل النموذج (module) +sub</vt:lpstr>
      <vt:lpstr>طريقه استدعاء الأجراء السابق </vt:lpstr>
      <vt:lpstr>مثال :الكتابة داخل النموذج (module)+function </vt:lpstr>
      <vt:lpstr>مثال :الكتابة داخل النموذج (module)+function </vt:lpstr>
      <vt:lpstr>مثال:الكتابة داخل النموذج (module)+sub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الفصل الأخير</dc:title>
  <dc:creator>user</dc:creator>
  <cp:lastModifiedBy>ADMIN</cp:lastModifiedBy>
  <cp:revision>13</cp:revision>
  <dcterms:created xsi:type="dcterms:W3CDTF">2016-12-18T05:29:51Z</dcterms:created>
  <dcterms:modified xsi:type="dcterms:W3CDTF">2017-08-09T16:10:39Z</dcterms:modified>
</cp:coreProperties>
</file>