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81" r:id="rId6"/>
    <p:sldId id="291" r:id="rId7"/>
    <p:sldId id="290" r:id="rId8"/>
    <p:sldId id="261" r:id="rId9"/>
    <p:sldId id="268" r:id="rId10"/>
    <p:sldId id="262" r:id="rId11"/>
    <p:sldId id="263" r:id="rId12"/>
    <p:sldId id="264" r:id="rId13"/>
    <p:sldId id="266" r:id="rId14"/>
    <p:sldId id="282" r:id="rId15"/>
    <p:sldId id="265" r:id="rId16"/>
    <p:sldId id="269" r:id="rId17"/>
    <p:sldId id="267" r:id="rId18"/>
    <p:sldId id="270" r:id="rId19"/>
    <p:sldId id="271" r:id="rId20"/>
    <p:sldId id="272" r:id="rId21"/>
    <p:sldId id="283" r:id="rId22"/>
    <p:sldId id="273" r:id="rId23"/>
    <p:sldId id="292" r:id="rId24"/>
    <p:sldId id="293" r:id="rId25"/>
    <p:sldId id="279" r:id="rId26"/>
    <p:sldId id="284" r:id="rId27"/>
    <p:sldId id="274" r:id="rId28"/>
    <p:sldId id="285" r:id="rId29"/>
    <p:sldId id="275" r:id="rId30"/>
    <p:sldId id="286" r:id="rId31"/>
    <p:sldId id="280" r:id="rId32"/>
    <p:sldId id="287" r:id="rId33"/>
    <p:sldId id="276" r:id="rId34"/>
    <p:sldId id="288" r:id="rId35"/>
    <p:sldId id="277" r:id="rId36"/>
    <p:sldId id="294" r:id="rId37"/>
    <p:sldId id="289" r:id="rId38"/>
    <p:sldId id="278" r:id="rId39"/>
    <p:sldId id="26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7651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7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9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025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4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2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2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9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6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9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mawdoo3.com/%D9%85%D8%A7_%D9%87%D9%88_%D8%A7%D9%84%D8%A7%D9%86%D8%AA%D8%B1%D9%86%D8%AA%D8%9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dirty="0"/>
              <a:t>أساسيات استخدام الانترنت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SA" dirty="0"/>
              <a:t>مقدمة عن الانترنت والمتصفح</a:t>
            </a:r>
          </a:p>
        </p:txBody>
      </p:sp>
      <p:pic>
        <p:nvPicPr>
          <p:cNvPr id="2050" name="Picture 2" descr="أفضل 100 موقع على الإنترنت عليك معرفتها و استخدامه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21" y="499644"/>
            <a:ext cx="4019812" cy="30173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15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519" t="8909" r="3078" b="5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49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17" t="13573" r="770" b="52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14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6542" t="13815" r="27203" b="471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02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750" t="14196" r="3382" b="509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74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r"/>
            <a:r>
              <a:rPr lang="ar-SA" dirty="0"/>
              <a:t>الملخص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fontScale="92500" lnSpcReduction="20000"/>
          </a:bodyPr>
          <a:lstStyle/>
          <a:p>
            <a:r>
              <a:rPr lang="ar-SA" dirty="0"/>
              <a:t>مقدمة عن الانترنت.</a:t>
            </a:r>
          </a:p>
          <a:p>
            <a:r>
              <a:rPr lang="ar-SA" dirty="0"/>
              <a:t>صفحة الويب.</a:t>
            </a:r>
          </a:p>
          <a:p>
            <a:r>
              <a:rPr lang="ar-SA" dirty="0">
                <a:solidFill>
                  <a:schemeClr val="accent1"/>
                </a:solidFill>
              </a:rPr>
              <a:t>موقع الويب.</a:t>
            </a:r>
          </a:p>
          <a:p>
            <a:r>
              <a:rPr lang="ar-SA" dirty="0"/>
              <a:t>عنوان الويب.</a:t>
            </a:r>
          </a:p>
          <a:p>
            <a:r>
              <a:rPr lang="ar-SA" dirty="0"/>
              <a:t>الارتباطات.</a:t>
            </a:r>
          </a:p>
          <a:p>
            <a:r>
              <a:rPr lang="ar-SA" dirty="0"/>
              <a:t>موفر خدمة الانترنت.</a:t>
            </a:r>
          </a:p>
          <a:p>
            <a:r>
              <a:rPr lang="ar-SA" dirty="0"/>
              <a:t>الشبكة العنكبوتية العالمية </a:t>
            </a:r>
            <a:r>
              <a:rPr lang="en-US" dirty="0"/>
              <a:t>WWW</a:t>
            </a:r>
            <a:r>
              <a:rPr lang="ar-SA" dirty="0"/>
              <a:t>.</a:t>
            </a:r>
          </a:p>
          <a:p>
            <a:r>
              <a:rPr lang="ar-SA" dirty="0"/>
              <a:t>البريد الالكتروني.</a:t>
            </a:r>
          </a:p>
          <a:p>
            <a:r>
              <a:rPr lang="ar-SA" dirty="0"/>
              <a:t>عنوان البريد الالكتروني.</a:t>
            </a:r>
          </a:p>
          <a:p>
            <a:r>
              <a:rPr lang="ar-SA" dirty="0"/>
              <a:t>الأمان والتأمين وحقوق الملكية.</a:t>
            </a:r>
          </a:p>
        </p:txBody>
      </p:sp>
    </p:spTree>
    <p:extLst>
      <p:ext uri="{BB962C8B-B14F-4D97-AF65-F5344CB8AC3E}">
        <p14:creationId xmlns:p14="http://schemas.microsoft.com/office/powerpoint/2010/main" val="3101192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ctr"/>
            <a:r>
              <a:rPr lang="ar-SA" dirty="0"/>
              <a:t>موقع ويب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ar-SA" sz="2400" dirty="0"/>
              <a:t>عبارة عن مجموعة من الصفحات المرتبطة بشركة أو هيئة حكومية أو منظمة أو شخص معين.</a:t>
            </a:r>
          </a:p>
          <a:p>
            <a:pPr algn="just">
              <a:lnSpc>
                <a:spcPct val="250000"/>
              </a:lnSpc>
            </a:pPr>
            <a:r>
              <a:rPr lang="ar-SA" sz="2400" dirty="0"/>
              <a:t>يتم تخزين مواقع الويب على </a:t>
            </a:r>
            <a:r>
              <a:rPr lang="ar-SA" sz="2400" dirty="0">
                <a:solidFill>
                  <a:schemeClr val="accent3"/>
                </a:solidFill>
              </a:rPr>
              <a:t>خادم الويب</a:t>
            </a:r>
            <a:r>
              <a:rPr lang="ar-SA" sz="2400" dirty="0"/>
              <a:t>.</a:t>
            </a:r>
          </a:p>
          <a:p>
            <a:pPr lvl="1" algn="just"/>
            <a:r>
              <a:rPr lang="ar-SA" sz="2400" dirty="0"/>
              <a:t>هو كمبيوتر خاص يجعل صفحات الويب متاحة لاستعراضها بواسطة مستخدمي الويب.</a:t>
            </a:r>
          </a:p>
        </p:txBody>
      </p:sp>
    </p:spTree>
    <p:extLst>
      <p:ext uri="{BB962C8B-B14F-4D97-AF65-F5344CB8AC3E}">
        <p14:creationId xmlns:p14="http://schemas.microsoft.com/office/powerpoint/2010/main" val="3961429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أمثلة على مواقع الويب</a:t>
            </a:r>
          </a:p>
        </p:txBody>
      </p:sp>
    </p:spTree>
    <p:extLst>
      <p:ext uri="{BB962C8B-B14F-4D97-AF65-F5344CB8AC3E}">
        <p14:creationId xmlns:p14="http://schemas.microsoft.com/office/powerpoint/2010/main" val="389780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3488" t="14197" r="12218" b="5089"/>
          <a:stretch/>
        </p:blipFill>
        <p:spPr>
          <a:xfrm>
            <a:off x="1" y="0"/>
            <a:ext cx="12192000" cy="685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9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039" t="14018" r="636" b="52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79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37" t="14375" r="5892" b="5803"/>
          <a:stretch/>
        </p:blipFill>
        <p:spPr>
          <a:xfrm>
            <a:off x="4354" y="0"/>
            <a:ext cx="12213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r"/>
            <a:r>
              <a:rPr lang="ar-SA" dirty="0"/>
              <a:t>الملخص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fontScale="92500" lnSpcReduction="20000"/>
          </a:bodyPr>
          <a:lstStyle/>
          <a:p>
            <a:r>
              <a:rPr lang="ar-SA" dirty="0"/>
              <a:t>مقدمة عن الانترنت.</a:t>
            </a:r>
          </a:p>
          <a:p>
            <a:r>
              <a:rPr lang="ar-SA" dirty="0"/>
              <a:t>صفحة الويب.</a:t>
            </a:r>
          </a:p>
          <a:p>
            <a:r>
              <a:rPr lang="ar-SA" dirty="0"/>
              <a:t>موقع الويب.</a:t>
            </a:r>
          </a:p>
          <a:p>
            <a:r>
              <a:rPr lang="ar-SA" dirty="0"/>
              <a:t>عنوان الويب.</a:t>
            </a:r>
          </a:p>
          <a:p>
            <a:r>
              <a:rPr lang="ar-SA" dirty="0"/>
              <a:t>الارتباطات.</a:t>
            </a:r>
          </a:p>
          <a:p>
            <a:r>
              <a:rPr lang="ar-SA" dirty="0"/>
              <a:t>موفر خدمة الانترنت.</a:t>
            </a:r>
          </a:p>
          <a:p>
            <a:r>
              <a:rPr lang="ar-SA" dirty="0"/>
              <a:t>الشبكة العنكبوتية العالمية </a:t>
            </a:r>
            <a:r>
              <a:rPr lang="en-US" dirty="0"/>
              <a:t>WWW</a:t>
            </a:r>
            <a:r>
              <a:rPr lang="ar-SA" dirty="0"/>
              <a:t>.</a:t>
            </a:r>
          </a:p>
          <a:p>
            <a:r>
              <a:rPr lang="ar-SA" dirty="0"/>
              <a:t>البريد الالكتروني.</a:t>
            </a:r>
          </a:p>
          <a:p>
            <a:r>
              <a:rPr lang="ar-SA" dirty="0"/>
              <a:t>عنوان البريد الالكتروني.</a:t>
            </a:r>
          </a:p>
          <a:p>
            <a:r>
              <a:rPr lang="ar-SA" dirty="0"/>
              <a:t>الأمان والتأمين وحقوق الملكية.</a:t>
            </a:r>
          </a:p>
        </p:txBody>
      </p:sp>
    </p:spTree>
    <p:extLst>
      <p:ext uri="{BB962C8B-B14F-4D97-AF65-F5344CB8AC3E}">
        <p14:creationId xmlns:p14="http://schemas.microsoft.com/office/powerpoint/2010/main" val="2222140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2445" t="14197" r="1173" b="5804"/>
          <a:stretch/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0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r"/>
            <a:r>
              <a:rPr lang="ar-SA" dirty="0"/>
              <a:t>الملخص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fontScale="92500" lnSpcReduction="20000"/>
          </a:bodyPr>
          <a:lstStyle/>
          <a:p>
            <a:r>
              <a:rPr lang="ar-SA" dirty="0"/>
              <a:t>مقدمة عن الانترنت.</a:t>
            </a:r>
          </a:p>
          <a:p>
            <a:r>
              <a:rPr lang="ar-SA" dirty="0"/>
              <a:t>صفحة الويب.</a:t>
            </a:r>
          </a:p>
          <a:p>
            <a:r>
              <a:rPr lang="ar-SA" dirty="0"/>
              <a:t>موقع الويب.</a:t>
            </a:r>
          </a:p>
          <a:p>
            <a:r>
              <a:rPr lang="ar-SA" dirty="0">
                <a:solidFill>
                  <a:schemeClr val="accent1"/>
                </a:solidFill>
              </a:rPr>
              <a:t>عنوان الويب.</a:t>
            </a:r>
          </a:p>
          <a:p>
            <a:r>
              <a:rPr lang="ar-SA" dirty="0"/>
              <a:t>الارتباطات.</a:t>
            </a:r>
          </a:p>
          <a:p>
            <a:r>
              <a:rPr lang="ar-SA" dirty="0"/>
              <a:t>موفر خدمة الانترنت.</a:t>
            </a:r>
          </a:p>
          <a:p>
            <a:r>
              <a:rPr lang="ar-SA" dirty="0"/>
              <a:t>الشبكة العنكبوتية العالمية </a:t>
            </a:r>
            <a:r>
              <a:rPr lang="en-US" dirty="0"/>
              <a:t>WWW</a:t>
            </a:r>
            <a:r>
              <a:rPr lang="ar-SA" dirty="0"/>
              <a:t>.</a:t>
            </a:r>
          </a:p>
          <a:p>
            <a:r>
              <a:rPr lang="ar-SA" dirty="0"/>
              <a:t>البريد الالكتروني.</a:t>
            </a:r>
          </a:p>
          <a:p>
            <a:r>
              <a:rPr lang="ar-SA" dirty="0"/>
              <a:t>عنوان البريد الالكتروني.</a:t>
            </a:r>
          </a:p>
          <a:p>
            <a:r>
              <a:rPr lang="ar-SA" dirty="0"/>
              <a:t>الأمان والتأمين وحقوق الملكية.</a:t>
            </a:r>
          </a:p>
        </p:txBody>
      </p:sp>
    </p:spTree>
    <p:extLst>
      <p:ext uri="{BB962C8B-B14F-4D97-AF65-F5344CB8AC3E}">
        <p14:creationId xmlns:p14="http://schemas.microsoft.com/office/powerpoint/2010/main" val="3625412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ctr"/>
            <a:r>
              <a:rPr lang="ar-SA" dirty="0"/>
              <a:t>عنوان ويب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435030"/>
            <a:ext cx="9692640" cy="5029200"/>
          </a:xfrm>
        </p:spPr>
        <p:txBody>
          <a:bodyPr>
            <a:normAutofit/>
          </a:bodyPr>
          <a:lstStyle/>
          <a:p>
            <a:pPr algn="just"/>
            <a:r>
              <a:rPr lang="ar-SA" sz="2400" dirty="0"/>
              <a:t>كل صفحة على الويب لها عنوان فريد خاص يميزها عن بقية الصفحات.</a:t>
            </a:r>
          </a:p>
          <a:p>
            <a:pPr algn="just"/>
            <a:r>
              <a:rPr lang="ar-SA" sz="2400" dirty="0"/>
              <a:t>يسمى هذا العنوان بـ:</a:t>
            </a:r>
          </a:p>
          <a:p>
            <a:pPr marL="0" indent="0" algn="just">
              <a:buNone/>
            </a:pPr>
            <a:r>
              <a:rPr lang="ar-SA" sz="2400" dirty="0"/>
              <a:t> 			</a:t>
            </a:r>
            <a:r>
              <a:rPr lang="en-US" sz="2400" b="1" dirty="0">
                <a:solidFill>
                  <a:schemeClr val="accent3"/>
                </a:solidFill>
              </a:rPr>
              <a:t>URL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b="1" dirty="0">
                <a:solidFill>
                  <a:schemeClr val="accent3"/>
                </a:solidFill>
              </a:rPr>
              <a:t>U</a:t>
            </a:r>
            <a:r>
              <a:rPr lang="en-US" sz="2400" dirty="0"/>
              <a:t>niform </a:t>
            </a:r>
            <a:r>
              <a:rPr lang="en-US" sz="2400" b="1" dirty="0">
                <a:solidFill>
                  <a:schemeClr val="accent3"/>
                </a:solidFill>
              </a:rPr>
              <a:t>R</a:t>
            </a:r>
            <a:r>
              <a:rPr lang="en-US" sz="2400" dirty="0"/>
              <a:t>esource </a:t>
            </a:r>
            <a:r>
              <a:rPr lang="en-US" sz="2400" b="1" dirty="0">
                <a:solidFill>
                  <a:schemeClr val="accent3"/>
                </a:solidFill>
              </a:rPr>
              <a:t>L</a:t>
            </a:r>
            <a:r>
              <a:rPr lang="en-US" sz="2400" dirty="0"/>
              <a:t>ocator)</a:t>
            </a:r>
            <a:endParaRPr lang="ar-SA" sz="2400" dirty="0"/>
          </a:p>
        </p:txBody>
      </p:sp>
      <p:sp>
        <p:nvSpPr>
          <p:cNvPr id="4" name="مستطيل 3"/>
          <p:cNvSpPr/>
          <p:nvPr/>
        </p:nvSpPr>
        <p:spPr>
          <a:xfrm>
            <a:off x="134471" y="3267634"/>
            <a:ext cx="110620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u="sng" dirty="0">
                <a:solidFill>
                  <a:schemeClr val="accent2">
                    <a:lumMod val="50000"/>
                  </a:schemeClr>
                </a:solidFill>
              </a:rPr>
              <a:t>يبدأ أي عنوان على انترنت عادةً:</a:t>
            </a:r>
          </a:p>
          <a:p>
            <a:pPr marL="1088136" lvl="2" indent="-457200" algn="r" rtl="1">
              <a:buFont typeface="+mj-lt"/>
              <a:buAutoNum type="arabicPeriod"/>
            </a:pPr>
            <a:r>
              <a:rPr lang="ar-S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بروتوكول نقل ملفات </a:t>
            </a:r>
            <a:r>
              <a:rPr lang="ar-JO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FTP</a:t>
            </a:r>
            <a:r>
              <a:rPr lang="ar-JO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630936" lvl="2" indent="0" algn="r" rtl="1">
              <a:buNone/>
            </a:pPr>
            <a:r>
              <a:rPr lang="ar-JO" sz="2400" dirty="0"/>
              <a:t>عبارة عن بروتوكول اتصالات </a:t>
            </a:r>
            <a:r>
              <a:rPr lang="ar-SA" sz="2400" dirty="0"/>
              <a:t>مجموعه من القواعد والمقاييس تمكن اجهزة الحاسب من تبادل المعلومات من </a:t>
            </a:r>
            <a:r>
              <a:rPr lang="ar-JO" sz="2400" dirty="0"/>
              <a:t>جهاز حاسوب مباشرةً إلى جهاز حاسوب آخر بواسطة برنامج كطرف ثالث عادةً</a:t>
            </a:r>
            <a:endParaRPr lang="ar-SA" sz="2400" dirty="0"/>
          </a:p>
          <a:p>
            <a:pPr marL="630936" lvl="2" indent="0" algn="r" rtl="1">
              <a:buNone/>
            </a:pPr>
            <a:endParaRPr lang="ar-SA" sz="2400" dirty="0"/>
          </a:p>
          <a:p>
            <a:pPr marL="1088136" lvl="2" indent="-457200" algn="r" rtl="1">
              <a:buFont typeface="+mj-lt"/>
              <a:buAutoNum type="arabicPeriod" startAt="2"/>
            </a:pPr>
            <a:r>
              <a:rPr lang="ar-S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اسم المؤسسة : </a:t>
            </a:r>
            <a:r>
              <a:rPr lang="ar-SA" sz="2400" dirty="0"/>
              <a:t>التي تحتفظ بالموقع</a:t>
            </a:r>
          </a:p>
          <a:p>
            <a:pPr marL="1088136" lvl="2" indent="-457200" algn="r" rtl="1">
              <a:buFont typeface="+mj-lt"/>
              <a:buAutoNum type="arabicPeriod" startAt="2"/>
            </a:pPr>
            <a:endParaRPr lang="ar-SA" sz="2400" dirty="0"/>
          </a:p>
          <a:p>
            <a:pPr marL="1088136" lvl="2" indent="-457200" algn="r" rtl="1">
              <a:buFont typeface="+mj-lt"/>
              <a:buAutoNum type="arabicPeriod" startAt="2"/>
            </a:pPr>
            <a:r>
              <a:rPr lang="ar-S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اللاحقة : </a:t>
            </a:r>
            <a:r>
              <a:rPr lang="ar-SA" sz="2400" dirty="0"/>
              <a:t>الذي يحدد نوع نشاط الموقع حكومي مثلاً او عسكري او تعليمي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2507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ctr"/>
            <a:r>
              <a:rPr lang="ar-SA" dirty="0"/>
              <a:t>عنوان ويب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435030"/>
            <a:ext cx="969264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https://www.arabou.edu.sa</a:t>
            </a:r>
            <a:endParaRPr lang="ar-SA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ar-SA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860934"/>
              </p:ext>
            </p:extLst>
          </p:nvPr>
        </p:nvGraphicFramePr>
        <p:xfrm>
          <a:off x="3079377" y="2212946"/>
          <a:ext cx="5791200" cy="4328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جزء العنوان  </a:t>
                      </a:r>
                      <a:r>
                        <a:rPr lang="en-US" dirty="0"/>
                        <a:t>URL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المقصود</a:t>
                      </a:r>
                      <a:r>
                        <a:rPr lang="ar-SA" baseline="0" dirty="0"/>
                        <a:t> بهذا الجزء من العنوان 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210587"/>
                          </a:solidFill>
                        </a:rPr>
                        <a:t>https</a:t>
                      </a:r>
                      <a:endParaRPr lang="ar-SA" dirty="0">
                        <a:solidFill>
                          <a:srgbClr val="21058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يستخدم ملقم </a:t>
                      </a:r>
                      <a:r>
                        <a:rPr lang="en-US" dirty="0"/>
                        <a:t>Web</a:t>
                      </a:r>
                      <a:r>
                        <a:rPr lang="ar-SA" baseline="0" dirty="0"/>
                        <a:t> هذا البرتوكول س</a:t>
                      </a:r>
                    </a:p>
                    <a:p>
                      <a:pPr algn="ctr" rtl="1"/>
                      <a:r>
                        <a:rPr lang="ar-SA" baseline="0" dirty="0"/>
                        <a:t>وزياده حرف </a:t>
                      </a:r>
                      <a:r>
                        <a:rPr lang="en-US" baseline="0" dirty="0"/>
                        <a:t>S </a:t>
                      </a:r>
                      <a:r>
                        <a:rPr lang="ar-SA" baseline="0" dirty="0"/>
                        <a:t>للأمان 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210587"/>
                          </a:solidFill>
                        </a:rPr>
                        <a:t>www</a:t>
                      </a:r>
                      <a:endParaRPr lang="ar-SA" dirty="0">
                        <a:solidFill>
                          <a:srgbClr val="21058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يشير الى ان الموقع موجود على </a:t>
                      </a:r>
                      <a:endParaRPr lang="en-US" dirty="0"/>
                    </a:p>
                    <a:p>
                      <a:pPr algn="ctr" rtl="1"/>
                      <a:r>
                        <a:rPr lang="en-US" dirty="0"/>
                        <a:t>World Wide Web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210587"/>
                          </a:solidFill>
                        </a:rPr>
                        <a:t>arabou</a:t>
                      </a:r>
                      <a:endParaRPr lang="ar-SA" dirty="0">
                        <a:solidFill>
                          <a:srgbClr val="21058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مستخدم</a:t>
                      </a:r>
                      <a:r>
                        <a:rPr lang="ar-SA" baseline="0" dirty="0"/>
                        <a:t> الموقع ل جامعه </a:t>
                      </a:r>
                      <a:r>
                        <a:rPr lang="ar-SA" baseline="0" dirty="0" err="1"/>
                        <a:t>العربيه</a:t>
                      </a:r>
                      <a:r>
                        <a:rPr lang="ar-SA" baseline="0" dirty="0"/>
                        <a:t> المفتوحة 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solidFill>
                            <a:srgbClr val="210587"/>
                          </a:solidFill>
                        </a:rPr>
                        <a:t>edu.sa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الموقع خاص بجهة</a:t>
                      </a:r>
                      <a:r>
                        <a:rPr lang="ar-SA" baseline="0" dirty="0"/>
                        <a:t> تعليمة ومسجل في المملكة العربية السعودية 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67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67742" y="220990"/>
            <a:ext cx="9692640" cy="5029200"/>
          </a:xfrm>
        </p:spPr>
        <p:txBody>
          <a:bodyPr>
            <a:normAutofit/>
          </a:bodyPr>
          <a:lstStyle/>
          <a:p>
            <a:r>
              <a:rPr lang="ar-SA" sz="3600" dirty="0">
                <a:solidFill>
                  <a:schemeClr val="accent1">
                    <a:lumMod val="50000"/>
                  </a:schemeClr>
                </a:solidFill>
              </a:rPr>
              <a:t>تنتهي عادة عناوين المواقع بحروف ترمز الى اسم المنظمة او البلد التي تنتمي اليها صاحب العنوان </a:t>
            </a:r>
          </a:p>
          <a:p>
            <a:pPr marL="0" indent="0" algn="ctr">
              <a:buNone/>
            </a:pPr>
            <a:endParaRPr lang="ar-S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357833"/>
              </p:ext>
            </p:extLst>
          </p:nvPr>
        </p:nvGraphicFramePr>
        <p:xfrm>
          <a:off x="1963271" y="1739152"/>
          <a:ext cx="7745506" cy="4068859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3375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0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315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bg1"/>
                          </a:solidFill>
                        </a:rPr>
                        <a:t>النطاق (اللاحقة)</a:t>
                      </a:r>
                      <a:endParaRPr lang="ar-SA" sz="2800" dirty="0">
                        <a:solidFill>
                          <a:schemeClr val="bg1"/>
                        </a:solidFill>
                        <a:latin typeface="Monotype Koufi" pitchFamily="2" charset="-78"/>
                        <a:ea typeface="Monotype Koufi" pitchFamily="2" charset="-7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bg1"/>
                          </a:solidFill>
                        </a:rPr>
                        <a:t>معناه</a:t>
                      </a:r>
                      <a:endParaRPr lang="ar-SA" sz="2800" dirty="0">
                        <a:solidFill>
                          <a:schemeClr val="bg1"/>
                        </a:solidFill>
                        <a:latin typeface="Monotype Koufi" pitchFamily="2" charset="-78"/>
                        <a:ea typeface="Monotype Koufi" pitchFamily="2" charset="-7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315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.com</a:t>
                      </a:r>
                      <a:endParaRPr lang="ar-SA" sz="2800" dirty="0">
                        <a:latin typeface="Monotype Koufi" pitchFamily="2" charset="-78"/>
                        <a:ea typeface="Monotype Koufi" pitchFamily="2" charset="-7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مؤسسة</a:t>
                      </a:r>
                      <a:r>
                        <a:rPr lang="ar-SA" sz="2400" baseline="0" dirty="0"/>
                        <a:t> تجارية</a:t>
                      </a:r>
                      <a:endParaRPr lang="ar-SA" sz="2400" dirty="0">
                        <a:latin typeface="Monotype Koufi" pitchFamily="2" charset="-78"/>
                        <a:ea typeface="Monotype Koufi" pitchFamily="2" charset="-7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315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.</a:t>
                      </a:r>
                      <a:r>
                        <a:rPr lang="en-US" sz="2800" dirty="0" err="1"/>
                        <a:t>gov</a:t>
                      </a:r>
                      <a:endParaRPr lang="ar-SA" sz="2800" dirty="0">
                        <a:latin typeface="Monotype Koufi" pitchFamily="2" charset="-78"/>
                        <a:ea typeface="Monotype Koufi" pitchFamily="2" charset="-7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مؤسسة حكومية</a:t>
                      </a:r>
                      <a:endParaRPr lang="ar-SA" sz="2400" dirty="0">
                        <a:latin typeface="Monotype Koufi" pitchFamily="2" charset="-78"/>
                        <a:ea typeface="Monotype Koufi" pitchFamily="2" charset="-7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851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.org</a:t>
                      </a:r>
                      <a:endParaRPr lang="ar-SA" sz="2800" dirty="0">
                        <a:latin typeface="Monotype Koufi" pitchFamily="2" charset="-78"/>
                        <a:ea typeface="Monotype Koufi" pitchFamily="2" charset="-7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مؤسسة غير تجارية ( غير</a:t>
                      </a:r>
                      <a:r>
                        <a:rPr lang="ar-SA" sz="2400" baseline="0" dirty="0"/>
                        <a:t> ربحية)</a:t>
                      </a:r>
                      <a:endParaRPr lang="ar-SA" sz="2400" dirty="0">
                        <a:latin typeface="Monotype Koufi" pitchFamily="2" charset="-78"/>
                        <a:ea typeface="Monotype Koufi" pitchFamily="2" charset="-7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315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err="1"/>
                        <a:t>.net</a:t>
                      </a:r>
                      <a:endParaRPr lang="ar-SA" sz="2800" dirty="0">
                        <a:latin typeface="Monotype Koufi" pitchFamily="2" charset="-78"/>
                        <a:ea typeface="Monotype Koufi" pitchFamily="2" charset="-7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الشبكات</a:t>
                      </a:r>
                      <a:endParaRPr lang="ar-SA" sz="2400" dirty="0">
                        <a:latin typeface="Monotype Koufi" pitchFamily="2" charset="-78"/>
                        <a:ea typeface="Monotype Koufi" pitchFamily="2" charset="-7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315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.</a:t>
                      </a:r>
                      <a:r>
                        <a:rPr lang="en-US" sz="2800" dirty="0" err="1"/>
                        <a:t>edu</a:t>
                      </a:r>
                      <a:endParaRPr lang="ar-SA" sz="2800" dirty="0">
                        <a:latin typeface="Monotype Koufi" pitchFamily="2" charset="-78"/>
                        <a:ea typeface="Monotype Koufi" pitchFamily="2" charset="-7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مؤسسة تعليمية</a:t>
                      </a:r>
                      <a:endParaRPr lang="ar-SA" sz="2400" dirty="0">
                        <a:latin typeface="Monotype Koufi" pitchFamily="2" charset="-78"/>
                        <a:ea typeface="Monotype Koufi" pitchFamily="2" charset="-7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3208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.mil</a:t>
                      </a:r>
                      <a:endParaRPr lang="ar-SA" sz="2800" dirty="0">
                        <a:latin typeface="Monotype Koufi" pitchFamily="2" charset="-78"/>
                        <a:ea typeface="Monotype Koufi" pitchFamily="2" charset="-7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الهيئات العسكرية</a:t>
                      </a:r>
                      <a:endParaRPr lang="ar-SA" sz="2400" dirty="0">
                        <a:latin typeface="Monotype Koufi" pitchFamily="2" charset="-78"/>
                        <a:ea typeface="Monotype Koufi" pitchFamily="2" charset="-7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0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5735" r="1" b="34332"/>
          <a:stretch/>
        </p:blipFill>
        <p:spPr>
          <a:xfrm>
            <a:off x="0" y="0"/>
            <a:ext cx="1221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47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r"/>
            <a:r>
              <a:rPr lang="ar-SA" dirty="0"/>
              <a:t>الملخص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fontScale="92500" lnSpcReduction="20000"/>
          </a:bodyPr>
          <a:lstStyle/>
          <a:p>
            <a:r>
              <a:rPr lang="ar-SA" dirty="0"/>
              <a:t>مقدمة عن الانترنت.</a:t>
            </a:r>
          </a:p>
          <a:p>
            <a:r>
              <a:rPr lang="ar-SA" dirty="0"/>
              <a:t>صفحة الويب.</a:t>
            </a:r>
          </a:p>
          <a:p>
            <a:r>
              <a:rPr lang="ar-SA" dirty="0"/>
              <a:t>موقع الويب.</a:t>
            </a:r>
          </a:p>
          <a:p>
            <a:r>
              <a:rPr lang="ar-SA" dirty="0"/>
              <a:t>عنوان الويب.</a:t>
            </a:r>
          </a:p>
          <a:p>
            <a:r>
              <a:rPr lang="ar-SA" dirty="0">
                <a:solidFill>
                  <a:schemeClr val="accent1"/>
                </a:solidFill>
              </a:rPr>
              <a:t>الارتباطات.</a:t>
            </a:r>
          </a:p>
          <a:p>
            <a:r>
              <a:rPr lang="ar-SA" dirty="0"/>
              <a:t>موفر خدمة الانترنت.</a:t>
            </a:r>
          </a:p>
          <a:p>
            <a:r>
              <a:rPr lang="ar-SA" dirty="0"/>
              <a:t>الشبكة العنكبوتية العالمية </a:t>
            </a:r>
            <a:r>
              <a:rPr lang="en-US" dirty="0"/>
              <a:t>WWW</a:t>
            </a:r>
            <a:r>
              <a:rPr lang="ar-SA" dirty="0"/>
              <a:t>.</a:t>
            </a:r>
          </a:p>
          <a:p>
            <a:r>
              <a:rPr lang="ar-SA" dirty="0"/>
              <a:t>البريد الالكتروني.</a:t>
            </a:r>
          </a:p>
          <a:p>
            <a:r>
              <a:rPr lang="ar-SA" dirty="0"/>
              <a:t>عنوان البريد الالكتروني.</a:t>
            </a:r>
          </a:p>
          <a:p>
            <a:r>
              <a:rPr lang="ar-SA" dirty="0"/>
              <a:t>الأمان والتأمين وحقوق الملكية.</a:t>
            </a:r>
          </a:p>
        </p:txBody>
      </p:sp>
    </p:spTree>
    <p:extLst>
      <p:ext uri="{BB962C8B-B14F-4D97-AF65-F5344CB8AC3E}">
        <p14:creationId xmlns:p14="http://schemas.microsoft.com/office/powerpoint/2010/main" val="1789075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ctr"/>
            <a:r>
              <a:rPr lang="ar-SA" dirty="0"/>
              <a:t>الارتباطات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5029200"/>
          </a:xfrm>
        </p:spPr>
        <p:txBody>
          <a:bodyPr>
            <a:normAutofit/>
          </a:bodyPr>
          <a:lstStyle/>
          <a:p>
            <a:pPr algn="just"/>
            <a:r>
              <a:rPr lang="ar-SA" sz="2400" dirty="0"/>
              <a:t>الارتباط </a:t>
            </a:r>
            <a:r>
              <a:rPr lang="en-US" sz="2400" dirty="0"/>
              <a:t>Link</a:t>
            </a:r>
            <a:r>
              <a:rPr lang="ar-SA" sz="2400" dirty="0"/>
              <a:t> –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يسمى أيضاً بـ الارتباط التشعبي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Hyperlink</a:t>
            </a:r>
          </a:p>
          <a:p>
            <a:pPr algn="just"/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ar-SA" sz="2400" dirty="0"/>
              <a:t>هو عبارة عن إشارة لصفحة ويب أخرى.</a:t>
            </a:r>
          </a:p>
          <a:p>
            <a:pPr algn="just"/>
            <a:endParaRPr lang="ar-SA" sz="2400" dirty="0"/>
          </a:p>
          <a:p>
            <a:pPr algn="just"/>
            <a:r>
              <a:rPr lang="ar-SA" sz="2400" b="1" u="sng" dirty="0"/>
              <a:t>يمكن أن يكون الارتباط عبارة عن:</a:t>
            </a:r>
          </a:p>
          <a:p>
            <a:pPr algn="just"/>
            <a:r>
              <a:rPr lang="ar-SA" sz="2400" dirty="0"/>
              <a:t>نص (في الغالب يظهر بلون مختلف أو تحته خط).</a:t>
            </a:r>
          </a:p>
          <a:p>
            <a:pPr algn="just"/>
            <a:r>
              <a:rPr lang="ar-SA" sz="2400" dirty="0"/>
              <a:t>صورة عندما تنقر عليها يقوم بتحميل صفحة ويب أخرى.</a:t>
            </a:r>
          </a:p>
          <a:p>
            <a:pPr lvl="1" algn="just">
              <a:lnSpc>
                <a:spcPct val="200000"/>
              </a:lnSpc>
            </a:pPr>
            <a:r>
              <a:rPr lang="ar-SA" sz="2400" dirty="0">
                <a:solidFill>
                  <a:schemeClr val="accent1"/>
                </a:solidFill>
              </a:rPr>
              <a:t>هذه الصفحة يمكن أن تكون في نفس الموقع أو تكون ضمن موقع آخر.</a:t>
            </a:r>
          </a:p>
        </p:txBody>
      </p:sp>
    </p:spTree>
    <p:extLst>
      <p:ext uri="{BB962C8B-B14F-4D97-AF65-F5344CB8AC3E}">
        <p14:creationId xmlns:p14="http://schemas.microsoft.com/office/powerpoint/2010/main" val="2573660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r"/>
            <a:r>
              <a:rPr lang="ar-SA" dirty="0"/>
              <a:t>الملخص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fontScale="92500" lnSpcReduction="20000"/>
          </a:bodyPr>
          <a:lstStyle/>
          <a:p>
            <a:r>
              <a:rPr lang="ar-SA" dirty="0"/>
              <a:t>مقدمة عن الانترنت.</a:t>
            </a:r>
          </a:p>
          <a:p>
            <a:r>
              <a:rPr lang="ar-SA" dirty="0"/>
              <a:t>صفحة الويب.</a:t>
            </a:r>
          </a:p>
          <a:p>
            <a:r>
              <a:rPr lang="ar-SA" dirty="0"/>
              <a:t>موقع الويب.</a:t>
            </a:r>
          </a:p>
          <a:p>
            <a:r>
              <a:rPr lang="ar-SA" dirty="0"/>
              <a:t>عنوان الويب.</a:t>
            </a:r>
          </a:p>
          <a:p>
            <a:r>
              <a:rPr lang="ar-SA" dirty="0"/>
              <a:t>الارتباطات.</a:t>
            </a:r>
          </a:p>
          <a:p>
            <a:r>
              <a:rPr lang="ar-SA" dirty="0">
                <a:solidFill>
                  <a:schemeClr val="accent1"/>
                </a:solidFill>
              </a:rPr>
              <a:t>موفر خدمة الانترنت.</a:t>
            </a:r>
          </a:p>
          <a:p>
            <a:r>
              <a:rPr lang="ar-SA" dirty="0"/>
              <a:t>الشبكة العنكبوتية العالمية </a:t>
            </a:r>
            <a:r>
              <a:rPr lang="en-US" dirty="0"/>
              <a:t>WWW</a:t>
            </a:r>
            <a:r>
              <a:rPr lang="ar-SA" dirty="0"/>
              <a:t>.</a:t>
            </a:r>
          </a:p>
          <a:p>
            <a:r>
              <a:rPr lang="ar-SA" dirty="0"/>
              <a:t>البريد الالكتروني.</a:t>
            </a:r>
          </a:p>
          <a:p>
            <a:r>
              <a:rPr lang="ar-SA" dirty="0"/>
              <a:t>عنوان البريد الالكتروني.</a:t>
            </a:r>
          </a:p>
          <a:p>
            <a:r>
              <a:rPr lang="ar-SA" dirty="0"/>
              <a:t>الأمان والتأمين وحقوق الملكية.</a:t>
            </a:r>
          </a:p>
        </p:txBody>
      </p:sp>
    </p:spTree>
    <p:extLst>
      <p:ext uri="{BB962C8B-B14F-4D97-AF65-F5344CB8AC3E}">
        <p14:creationId xmlns:p14="http://schemas.microsoft.com/office/powerpoint/2010/main" val="930030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ctr"/>
            <a:r>
              <a:rPr lang="ar-SA" dirty="0"/>
              <a:t>موفر خدمة الانترنت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ar-SA" sz="2400" dirty="0"/>
              <a:t>موفر خدمة الانترنت:</a:t>
            </a:r>
          </a:p>
          <a:p>
            <a:pPr marL="0" indent="0" algn="just">
              <a:buNone/>
            </a:pPr>
            <a:r>
              <a:rPr lang="ar-SA" sz="2400" dirty="0"/>
              <a:t>		</a:t>
            </a:r>
            <a:r>
              <a:rPr lang="en-US" sz="2400" b="1" dirty="0">
                <a:solidFill>
                  <a:schemeClr val="accent3"/>
                </a:solidFill>
              </a:rPr>
              <a:t>ISP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b="1" dirty="0">
                <a:solidFill>
                  <a:schemeClr val="accent3"/>
                </a:solidFill>
              </a:rPr>
              <a:t>I</a:t>
            </a:r>
            <a:r>
              <a:rPr lang="en-US" sz="2400" dirty="0"/>
              <a:t>nternet </a:t>
            </a:r>
            <a:r>
              <a:rPr lang="en-US" sz="2400" b="1" dirty="0">
                <a:solidFill>
                  <a:schemeClr val="accent3"/>
                </a:solidFill>
              </a:rPr>
              <a:t>S</a:t>
            </a:r>
            <a:r>
              <a:rPr lang="en-US" sz="2400" dirty="0"/>
              <a:t>ervice </a:t>
            </a:r>
            <a:r>
              <a:rPr lang="en-US" sz="2400" b="1" dirty="0">
                <a:solidFill>
                  <a:schemeClr val="accent3"/>
                </a:solidFill>
              </a:rPr>
              <a:t>P</a:t>
            </a:r>
            <a:r>
              <a:rPr lang="en-US" sz="2400" dirty="0"/>
              <a:t>rovider)</a:t>
            </a:r>
            <a:endParaRPr lang="ar-SA" sz="2400" dirty="0"/>
          </a:p>
          <a:p>
            <a:pPr marL="0" indent="0" algn="just">
              <a:buNone/>
            </a:pPr>
            <a:endParaRPr lang="ar-SA" sz="2400" dirty="0"/>
          </a:p>
          <a:p>
            <a:pPr algn="just"/>
            <a:r>
              <a:rPr lang="ar-SA" sz="2400" dirty="0"/>
              <a:t>يسمح من الاتصال بالإنترنت مباشر.</a:t>
            </a:r>
          </a:p>
        </p:txBody>
      </p:sp>
    </p:spTree>
    <p:extLst>
      <p:ext uri="{BB962C8B-B14F-4D97-AF65-F5344CB8AC3E}">
        <p14:creationId xmlns:p14="http://schemas.microsoft.com/office/powerpoint/2010/main" val="284815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r"/>
            <a:r>
              <a:rPr lang="ar-SA" dirty="0"/>
              <a:t>الملخص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fontScale="92500" lnSpcReduction="20000"/>
          </a:bodyPr>
          <a:lstStyle/>
          <a:p>
            <a:r>
              <a:rPr lang="ar-SA" dirty="0">
                <a:solidFill>
                  <a:schemeClr val="accent1"/>
                </a:solidFill>
              </a:rPr>
              <a:t>مقدمة عن الانترنت.</a:t>
            </a:r>
          </a:p>
          <a:p>
            <a:r>
              <a:rPr lang="ar-SA" dirty="0"/>
              <a:t>صفحة الويب.</a:t>
            </a:r>
          </a:p>
          <a:p>
            <a:r>
              <a:rPr lang="ar-SA" dirty="0"/>
              <a:t>موقع الويب.</a:t>
            </a:r>
          </a:p>
          <a:p>
            <a:r>
              <a:rPr lang="ar-SA" dirty="0"/>
              <a:t>عنوان الويب.</a:t>
            </a:r>
          </a:p>
          <a:p>
            <a:r>
              <a:rPr lang="ar-SA" dirty="0"/>
              <a:t>الارتباطات.</a:t>
            </a:r>
          </a:p>
          <a:p>
            <a:r>
              <a:rPr lang="ar-SA" dirty="0"/>
              <a:t>موفر خدمة الانترنت.</a:t>
            </a:r>
          </a:p>
          <a:p>
            <a:r>
              <a:rPr lang="ar-SA" dirty="0"/>
              <a:t>الشبكة العنكبوتية العالمية </a:t>
            </a:r>
            <a:r>
              <a:rPr lang="en-US" dirty="0"/>
              <a:t>WWW</a:t>
            </a:r>
            <a:r>
              <a:rPr lang="ar-SA" dirty="0"/>
              <a:t>.</a:t>
            </a:r>
          </a:p>
          <a:p>
            <a:r>
              <a:rPr lang="ar-SA" dirty="0"/>
              <a:t>البريد الالكتروني.</a:t>
            </a:r>
          </a:p>
          <a:p>
            <a:r>
              <a:rPr lang="ar-SA" dirty="0"/>
              <a:t>عنوان البريد الالكتروني.</a:t>
            </a:r>
          </a:p>
          <a:p>
            <a:r>
              <a:rPr lang="ar-SA" dirty="0"/>
              <a:t>الأمان والتأمين وحقوق الملكية.</a:t>
            </a:r>
          </a:p>
        </p:txBody>
      </p:sp>
    </p:spTree>
    <p:extLst>
      <p:ext uri="{BB962C8B-B14F-4D97-AF65-F5344CB8AC3E}">
        <p14:creationId xmlns:p14="http://schemas.microsoft.com/office/powerpoint/2010/main" val="1254811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r"/>
            <a:r>
              <a:rPr lang="ar-SA" dirty="0"/>
              <a:t>الملخص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fontScale="92500" lnSpcReduction="20000"/>
          </a:bodyPr>
          <a:lstStyle/>
          <a:p>
            <a:r>
              <a:rPr lang="ar-SA" dirty="0"/>
              <a:t>مقدمة عن الانترنت.</a:t>
            </a:r>
          </a:p>
          <a:p>
            <a:r>
              <a:rPr lang="ar-SA" dirty="0"/>
              <a:t>صفحة الويب.</a:t>
            </a:r>
          </a:p>
          <a:p>
            <a:r>
              <a:rPr lang="ar-SA" dirty="0"/>
              <a:t>موقع الويب.</a:t>
            </a:r>
          </a:p>
          <a:p>
            <a:r>
              <a:rPr lang="ar-SA" dirty="0"/>
              <a:t>عنوان الويب.</a:t>
            </a:r>
          </a:p>
          <a:p>
            <a:r>
              <a:rPr lang="ar-SA" dirty="0"/>
              <a:t>الارتباطات.</a:t>
            </a:r>
          </a:p>
          <a:p>
            <a:r>
              <a:rPr lang="ar-SA" dirty="0"/>
              <a:t>موفر خدمة الانترنت.</a:t>
            </a:r>
          </a:p>
          <a:p>
            <a:r>
              <a:rPr lang="ar-SA" dirty="0">
                <a:solidFill>
                  <a:schemeClr val="accent1"/>
                </a:solidFill>
              </a:rPr>
              <a:t>الشبكة العنكبوتية العالمية </a:t>
            </a:r>
            <a:r>
              <a:rPr lang="en-US" dirty="0">
                <a:solidFill>
                  <a:schemeClr val="accent1"/>
                </a:solidFill>
              </a:rPr>
              <a:t>WWW</a:t>
            </a:r>
            <a:r>
              <a:rPr lang="ar-SA" dirty="0">
                <a:solidFill>
                  <a:schemeClr val="accent1"/>
                </a:solidFill>
              </a:rPr>
              <a:t>.</a:t>
            </a:r>
          </a:p>
          <a:p>
            <a:r>
              <a:rPr lang="ar-SA" dirty="0"/>
              <a:t>البريد الالكتروني.</a:t>
            </a:r>
          </a:p>
          <a:p>
            <a:r>
              <a:rPr lang="ar-SA" dirty="0"/>
              <a:t>عنوان البريد الالكتروني.</a:t>
            </a:r>
          </a:p>
          <a:p>
            <a:r>
              <a:rPr lang="ar-SA" dirty="0"/>
              <a:t>الأمان والتأمين وحقوق الملكية.</a:t>
            </a:r>
          </a:p>
        </p:txBody>
      </p:sp>
    </p:spTree>
    <p:extLst>
      <p:ext uri="{BB962C8B-B14F-4D97-AF65-F5344CB8AC3E}">
        <p14:creationId xmlns:p14="http://schemas.microsoft.com/office/powerpoint/2010/main" val="3697861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r>
              <a:rPr lang="ar-SA" dirty="0"/>
              <a:t>الشبكة العنكبوتية العالمية </a:t>
            </a:r>
            <a:r>
              <a:rPr lang="en-US" dirty="0"/>
              <a:t>WWW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ar-SA" sz="2400" dirty="0"/>
              <a:t>شبكة الاتصال العالمية أو العنكبوتية أو العنقودية: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3"/>
                </a:solidFill>
              </a:rPr>
              <a:t>WWW</a:t>
            </a:r>
            <a:r>
              <a:rPr lang="en-US" sz="2400" dirty="0"/>
              <a:t> (</a:t>
            </a:r>
            <a:r>
              <a:rPr lang="en-US" sz="2400" b="1" dirty="0">
                <a:solidFill>
                  <a:schemeClr val="accent3"/>
                </a:solidFill>
              </a:rPr>
              <a:t>W</a:t>
            </a:r>
            <a:r>
              <a:rPr lang="en-US" sz="2400" dirty="0"/>
              <a:t>orld </a:t>
            </a:r>
            <a:r>
              <a:rPr lang="en-US" sz="2400" b="1" dirty="0">
                <a:solidFill>
                  <a:schemeClr val="accent3"/>
                </a:solidFill>
              </a:rPr>
              <a:t>W</a:t>
            </a:r>
            <a:r>
              <a:rPr lang="en-US" sz="2400" dirty="0"/>
              <a:t>ide </a:t>
            </a:r>
            <a:r>
              <a:rPr lang="en-US" sz="2400" b="1" dirty="0">
                <a:solidFill>
                  <a:schemeClr val="accent3"/>
                </a:solidFill>
              </a:rPr>
              <a:t>W</a:t>
            </a:r>
            <a:r>
              <a:rPr lang="en-US" sz="2400" dirty="0"/>
              <a:t>eb)</a:t>
            </a:r>
            <a:endParaRPr lang="en-US" sz="2400" b="1" dirty="0">
              <a:solidFill>
                <a:schemeClr val="accent3"/>
              </a:solidFill>
            </a:endParaRPr>
          </a:p>
          <a:p>
            <a:endParaRPr lang="ar-SA" sz="2400" dirty="0"/>
          </a:p>
          <a:p>
            <a:r>
              <a:rPr lang="ar-SA" sz="2400" dirty="0"/>
              <a:t>عبارة عن مجموعة من الحاسبات الرئيسية على مستوى العالم متصلة أو يمكن الاتصال بها على مدار 24 ساعة طبقا لنوع الاتصال.</a:t>
            </a:r>
          </a:p>
          <a:p>
            <a:endParaRPr lang="ar-SA" sz="2400" dirty="0"/>
          </a:p>
          <a:p>
            <a:r>
              <a:rPr lang="ar-SA" sz="2400" dirty="0">
                <a:solidFill>
                  <a:schemeClr val="accent1"/>
                </a:solidFill>
              </a:rPr>
              <a:t>سميت بهذا الاسم: </a:t>
            </a:r>
            <a:r>
              <a:rPr lang="ar-SA" sz="2400" dirty="0"/>
              <a:t>لكونها تجمع بطريقة الاتصال المباشر أو عند الطلب بين مختلف الأجهزة ونظم التشغيل وقواعد البيانات بمختلف اللغات على مستوى العالم.</a:t>
            </a:r>
          </a:p>
        </p:txBody>
      </p:sp>
      <p:pic>
        <p:nvPicPr>
          <p:cNvPr id="3074" name="Picture 2" descr="http://albiladpress.com/newsimage/13458301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90" y="1471618"/>
            <a:ext cx="2783568" cy="20280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771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r"/>
            <a:r>
              <a:rPr lang="ar-SA" dirty="0"/>
              <a:t>الملخص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fontScale="92500" lnSpcReduction="20000"/>
          </a:bodyPr>
          <a:lstStyle/>
          <a:p>
            <a:r>
              <a:rPr lang="ar-SA" dirty="0"/>
              <a:t>مقدمة عن الانترنت.</a:t>
            </a:r>
          </a:p>
          <a:p>
            <a:r>
              <a:rPr lang="ar-SA" dirty="0"/>
              <a:t>صفحة الويب.</a:t>
            </a:r>
          </a:p>
          <a:p>
            <a:r>
              <a:rPr lang="ar-SA" dirty="0"/>
              <a:t>موقع الويب.</a:t>
            </a:r>
          </a:p>
          <a:p>
            <a:r>
              <a:rPr lang="ar-SA" dirty="0"/>
              <a:t>عنوان الويب.</a:t>
            </a:r>
          </a:p>
          <a:p>
            <a:r>
              <a:rPr lang="ar-SA" dirty="0"/>
              <a:t>الارتباطات.</a:t>
            </a:r>
          </a:p>
          <a:p>
            <a:r>
              <a:rPr lang="ar-SA" dirty="0"/>
              <a:t>موفر خدمة الانترنت.</a:t>
            </a:r>
          </a:p>
          <a:p>
            <a:r>
              <a:rPr lang="ar-SA" dirty="0"/>
              <a:t>الشبكة العنكبوتية العالمية </a:t>
            </a:r>
            <a:r>
              <a:rPr lang="en-US" dirty="0"/>
              <a:t>WWW</a:t>
            </a:r>
            <a:r>
              <a:rPr lang="ar-SA" dirty="0"/>
              <a:t>.</a:t>
            </a:r>
          </a:p>
          <a:p>
            <a:r>
              <a:rPr lang="ar-SA" dirty="0">
                <a:solidFill>
                  <a:schemeClr val="accent1"/>
                </a:solidFill>
              </a:rPr>
              <a:t>البريد الالكتروني.</a:t>
            </a:r>
          </a:p>
          <a:p>
            <a:r>
              <a:rPr lang="ar-SA" dirty="0"/>
              <a:t>عنوان البريد الالكتروني.</a:t>
            </a:r>
          </a:p>
          <a:p>
            <a:r>
              <a:rPr lang="ar-SA" dirty="0"/>
              <a:t>الأمان والتأمين وحقوق الملكية.</a:t>
            </a:r>
          </a:p>
        </p:txBody>
      </p:sp>
    </p:spTree>
    <p:extLst>
      <p:ext uri="{BB962C8B-B14F-4D97-AF65-F5344CB8AC3E}">
        <p14:creationId xmlns:p14="http://schemas.microsoft.com/office/powerpoint/2010/main" val="1667251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ctr"/>
            <a:r>
              <a:rPr lang="ar-SA" dirty="0"/>
              <a:t>البريد الالكتروني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ar-SA" sz="2400" dirty="0"/>
              <a:t>البريد الالكتروني مثل </a:t>
            </a:r>
            <a:r>
              <a:rPr lang="ar-SA" sz="2400" dirty="0">
                <a:solidFill>
                  <a:schemeClr val="accent1"/>
                </a:solidFill>
              </a:rPr>
              <a:t>البريد العادي </a:t>
            </a:r>
            <a:r>
              <a:rPr lang="ar-SA" sz="2400" dirty="0"/>
              <a:t>يمكنك إرسال رسالة «نص مكتوب» أو «شريط كاسيت» </a:t>
            </a:r>
          </a:p>
          <a:p>
            <a:pPr algn="just"/>
            <a:r>
              <a:rPr lang="ar-SA" sz="2400" dirty="0"/>
              <a:t>بعد أن يتسلمها المرسل إليه يفكر في الرد ثم يختار طريقة الرد المناسبة سوء نص مكتوب أو مسموع, بواسطة البريد الالكتروني.</a:t>
            </a:r>
          </a:p>
          <a:p>
            <a:pPr algn="just"/>
            <a:endParaRPr lang="ar-SA" sz="2400" dirty="0"/>
          </a:p>
          <a:p>
            <a:pPr algn="just"/>
            <a:r>
              <a:rPr lang="ar-SA" sz="2400" dirty="0"/>
              <a:t>قد تستغرق هذه العملية أياماً ولكن بواسطة البريد الالكتروني قد تستغرق بضع ثواني أو ساعات قليلة.</a:t>
            </a:r>
          </a:p>
        </p:txBody>
      </p:sp>
    </p:spTree>
    <p:extLst>
      <p:ext uri="{BB962C8B-B14F-4D97-AF65-F5344CB8AC3E}">
        <p14:creationId xmlns:p14="http://schemas.microsoft.com/office/powerpoint/2010/main" val="2382124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r"/>
            <a:r>
              <a:rPr lang="ar-SA" dirty="0"/>
              <a:t>الملخص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fontScale="92500" lnSpcReduction="20000"/>
          </a:bodyPr>
          <a:lstStyle/>
          <a:p>
            <a:r>
              <a:rPr lang="ar-SA" dirty="0"/>
              <a:t>مقدمة عن الانترنت.</a:t>
            </a:r>
          </a:p>
          <a:p>
            <a:r>
              <a:rPr lang="ar-SA" dirty="0"/>
              <a:t>صفحة الويب.</a:t>
            </a:r>
          </a:p>
          <a:p>
            <a:r>
              <a:rPr lang="ar-SA" dirty="0"/>
              <a:t>موقع الويب.</a:t>
            </a:r>
          </a:p>
          <a:p>
            <a:r>
              <a:rPr lang="ar-SA" dirty="0"/>
              <a:t>عنوان الويب.</a:t>
            </a:r>
          </a:p>
          <a:p>
            <a:r>
              <a:rPr lang="ar-SA" dirty="0"/>
              <a:t>الارتباطات.</a:t>
            </a:r>
          </a:p>
          <a:p>
            <a:r>
              <a:rPr lang="ar-SA" dirty="0"/>
              <a:t>موفر خدمة الانترنت.</a:t>
            </a:r>
          </a:p>
          <a:p>
            <a:r>
              <a:rPr lang="ar-SA" dirty="0"/>
              <a:t>الشبكة العنكبوتية العالمية </a:t>
            </a:r>
            <a:r>
              <a:rPr lang="en-US" dirty="0"/>
              <a:t>WWW</a:t>
            </a:r>
            <a:r>
              <a:rPr lang="ar-SA" dirty="0"/>
              <a:t>.</a:t>
            </a:r>
          </a:p>
          <a:p>
            <a:r>
              <a:rPr lang="ar-SA" dirty="0"/>
              <a:t>البريد الالكتروني.</a:t>
            </a:r>
          </a:p>
          <a:p>
            <a:r>
              <a:rPr lang="ar-SA" dirty="0">
                <a:solidFill>
                  <a:schemeClr val="accent1"/>
                </a:solidFill>
              </a:rPr>
              <a:t>عنوان البريد الالكتروني.</a:t>
            </a:r>
          </a:p>
          <a:p>
            <a:r>
              <a:rPr lang="ar-SA" dirty="0"/>
              <a:t>الأمان والتأمين وحقوق الملكية.</a:t>
            </a:r>
          </a:p>
        </p:txBody>
      </p:sp>
    </p:spTree>
    <p:extLst>
      <p:ext uri="{BB962C8B-B14F-4D97-AF65-F5344CB8AC3E}">
        <p14:creationId xmlns:p14="http://schemas.microsoft.com/office/powerpoint/2010/main" val="3993115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ctr"/>
            <a:r>
              <a:rPr lang="ar-SA" dirty="0"/>
              <a:t>عنوان البريد الالكتروني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833257"/>
          </a:xfrm>
        </p:spPr>
        <p:txBody>
          <a:bodyPr>
            <a:normAutofit/>
          </a:bodyPr>
          <a:lstStyle/>
          <a:p>
            <a:pPr algn="just"/>
            <a:r>
              <a:rPr lang="ar-SA" sz="2400" dirty="0"/>
              <a:t>هو مجموعة من الحروف التي تعرف موقع صندوق البريد على </a:t>
            </a:r>
            <a:r>
              <a:rPr lang="ar-SA" sz="2400" dirty="0" err="1"/>
              <a:t>النترنت</a:t>
            </a:r>
            <a:r>
              <a:rPr lang="ar-SA" sz="2400" dirty="0"/>
              <a:t> بشكل فريد.</a:t>
            </a:r>
          </a:p>
          <a:p>
            <a:pPr algn="just"/>
            <a:endParaRPr lang="ar-SA" sz="2400" dirty="0"/>
          </a:p>
          <a:p>
            <a:pPr algn="just"/>
            <a:r>
              <a:rPr lang="ar-SA" sz="2400" b="1" u="sng" dirty="0"/>
              <a:t>جميع عناوين البريد الالكتروني لها صيغة واحدة, وهي:</a:t>
            </a:r>
          </a:p>
          <a:p>
            <a:pPr marL="0" indent="0" algn="just">
              <a:buNone/>
            </a:pPr>
            <a:r>
              <a:rPr lang="ar-SA" sz="2400" b="1" dirty="0">
                <a:solidFill>
                  <a:schemeClr val="accent3"/>
                </a:solidFill>
              </a:rPr>
              <a:t>				</a:t>
            </a:r>
            <a:r>
              <a:rPr lang="en-US" sz="2400" b="1" dirty="0">
                <a:solidFill>
                  <a:schemeClr val="accent3"/>
                </a:solidFill>
              </a:rPr>
              <a:t>Username @ Domain.</a:t>
            </a:r>
            <a:endParaRPr lang="ar-SA" sz="2400" b="1" dirty="0">
              <a:solidFill>
                <a:schemeClr val="accent3"/>
              </a:solidFill>
            </a:endParaRPr>
          </a:p>
          <a:p>
            <a:pPr algn="just"/>
            <a:r>
              <a:rPr lang="en-US" sz="2400" b="1" dirty="0">
                <a:solidFill>
                  <a:schemeClr val="accent3"/>
                </a:solidFill>
              </a:rPr>
              <a:t>Username</a:t>
            </a:r>
            <a:r>
              <a:rPr lang="ar-SA" sz="2400" b="1" dirty="0">
                <a:solidFill>
                  <a:schemeClr val="accent3"/>
                </a:solidFill>
              </a:rPr>
              <a:t>: </a:t>
            </a:r>
            <a:r>
              <a:rPr lang="ar-SA" sz="2400" dirty="0"/>
              <a:t>اسم حساب الشخص.</a:t>
            </a:r>
          </a:p>
          <a:p>
            <a:pPr algn="just"/>
            <a:r>
              <a:rPr lang="en-US" sz="2400" b="1" dirty="0">
                <a:solidFill>
                  <a:schemeClr val="accent3"/>
                </a:solidFill>
              </a:rPr>
              <a:t>Domain </a:t>
            </a:r>
            <a:r>
              <a:rPr lang="ar-SA" sz="2400" b="1" dirty="0">
                <a:solidFill>
                  <a:schemeClr val="accent3"/>
                </a:solidFill>
              </a:rPr>
              <a:t>: </a:t>
            </a:r>
            <a:r>
              <a:rPr lang="ar-SA" sz="2400" dirty="0"/>
              <a:t>اسم الشركة أو مزود الخدمة الذي يستضيف حساب البريد الإلكتروني.</a:t>
            </a:r>
          </a:p>
          <a:p>
            <a:pPr algn="just"/>
            <a:r>
              <a:rPr lang="en-US" sz="2400" b="1" dirty="0">
                <a:solidFill>
                  <a:schemeClr val="accent3"/>
                </a:solidFill>
              </a:rPr>
              <a:t>@</a:t>
            </a:r>
            <a:r>
              <a:rPr lang="ar-SA" sz="2400" b="1" dirty="0">
                <a:solidFill>
                  <a:schemeClr val="accent3"/>
                </a:solidFill>
              </a:rPr>
              <a:t>: </a:t>
            </a:r>
            <a:r>
              <a:rPr lang="ar-SA" sz="2400" dirty="0"/>
              <a:t>علامة البريد الإلكتروني.</a:t>
            </a:r>
          </a:p>
        </p:txBody>
      </p:sp>
    </p:spTree>
    <p:extLst>
      <p:ext uri="{BB962C8B-B14F-4D97-AF65-F5344CB8AC3E}">
        <p14:creationId xmlns:p14="http://schemas.microsoft.com/office/powerpoint/2010/main" val="4177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ctr"/>
            <a:r>
              <a:rPr lang="ar-SA" dirty="0"/>
              <a:t>عنوان البريد الالكتروني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833257"/>
          </a:xfrm>
        </p:spPr>
        <p:txBody>
          <a:bodyPr>
            <a:normAutofit/>
          </a:bodyPr>
          <a:lstStyle/>
          <a:p>
            <a:pPr algn="just"/>
            <a:r>
              <a:rPr lang="ar-SA" sz="2400" dirty="0"/>
              <a:t>من خلال البريد الالكتروني التالي :</a:t>
            </a:r>
          </a:p>
          <a:p>
            <a:pPr algn="just"/>
            <a:r>
              <a:rPr lang="ar-SA" sz="2400" dirty="0"/>
              <a:t>البريد  : </a:t>
            </a:r>
            <a:r>
              <a:rPr lang="en-US" sz="2400" dirty="0" err="1"/>
              <a:t>course@gmail.Edu.Sa</a:t>
            </a:r>
            <a:endParaRPr lang="en-US" sz="2400" dirty="0"/>
          </a:p>
          <a:p>
            <a:pPr algn="just"/>
            <a:r>
              <a:rPr lang="ar-SA" sz="2400" dirty="0" err="1"/>
              <a:t>لايحتوي</a:t>
            </a:r>
            <a:r>
              <a:rPr lang="ar-SA" sz="2400" dirty="0"/>
              <a:t> عنوان البريد الالكتروني على مسافات بين </a:t>
            </a:r>
            <a:r>
              <a:rPr lang="ar-SA" sz="2400" dirty="0" err="1"/>
              <a:t>الجزئين</a:t>
            </a:r>
            <a:r>
              <a:rPr lang="ar-SA" sz="2400" dirty="0"/>
              <a:t> </a:t>
            </a:r>
          </a:p>
          <a:p>
            <a:pPr algn="just"/>
            <a:endParaRPr lang="ar-SA" sz="2400" dirty="0"/>
          </a:p>
        </p:txBody>
      </p:sp>
      <p:graphicFrame>
        <p:nvGraphicFramePr>
          <p:cNvPr id="4" name="عنصر نائب للمحتوى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452421"/>
              </p:ext>
            </p:extLst>
          </p:nvPr>
        </p:nvGraphicFramePr>
        <p:xfrm>
          <a:off x="2967317" y="3577481"/>
          <a:ext cx="7032942" cy="305289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08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3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66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جزء من البريد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</a:rPr>
                        <a:t>المقصود بهذا الجزء من البريد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532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1 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800" b="1" i="0" u="sng" strike="noStrike" normalizeH="0" baseline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Browallia New" pitchFamily="34" charset="-34"/>
                          <a:ea typeface="Calibri" pitchFamily="34" charset="0"/>
                          <a:cs typeface="Browallia New" pitchFamily="34" charset="-34"/>
                        </a:rPr>
                        <a:t>course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الاسم</a:t>
                      </a:r>
                      <a:r>
                        <a:rPr lang="ar-SA" sz="1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او اسم المستخدم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997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2 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800" b="1" i="0" u="sng" strike="noStrike" kern="1200" normalizeH="0" baseline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Browallia New" pitchFamily="34" charset="-34"/>
                          <a:ea typeface="Calibri" pitchFamily="34" charset="0"/>
                          <a:cs typeface="Browallia New" pitchFamily="34" charset="-34"/>
                        </a:rPr>
                        <a:t>@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 علامة آت@   فصل لكتابه البريد الالكتروني</a:t>
                      </a:r>
                      <a:r>
                        <a:rPr lang="ar-SA" sz="1800" baseline="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532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3 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800" b="1" i="0" u="sng" strike="noStrike" kern="1200" normalizeH="0" baseline="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Browallia New" pitchFamily="34" charset="-34"/>
                          <a:ea typeface="Calibri" pitchFamily="34" charset="0"/>
                          <a:cs typeface="Browallia New" pitchFamily="34" charset="-34"/>
                        </a:rPr>
                        <a:t>gmail</a:t>
                      </a:r>
                      <a:endParaRPr kumimoji="0" lang="en-US" sz="2800" b="1" i="0" u="sng" strike="noStrike" kern="1200" normalizeH="0" baseline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Browallia New" pitchFamily="34" charset="-34"/>
                        <a:ea typeface="Calibri" pitchFamily="34" charset="0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  اسم الدومين</a:t>
                      </a:r>
                      <a:r>
                        <a:rPr lang="ar-SA" sz="1800" baseline="0" dirty="0">
                          <a:effectLst/>
                        </a:rPr>
                        <a:t> (المجال 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532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4 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800" b="1" i="0" u="sng" strike="noStrike" kern="1200" normalizeH="0" baseline="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Browallia New" pitchFamily="34" charset="-34"/>
                          <a:ea typeface="Calibri" pitchFamily="34" charset="0"/>
                          <a:cs typeface="Browallia New" pitchFamily="34" charset="-34"/>
                        </a:rPr>
                        <a:t>Edu</a:t>
                      </a:r>
                      <a:endParaRPr kumimoji="0" lang="en-US" sz="2800" b="1" i="0" u="sng" strike="noStrike" kern="1200" normalizeH="0" baseline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Browallia New" pitchFamily="34" charset="-34"/>
                        <a:ea typeface="Calibri" pitchFamily="34" charset="0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 اللاحقة مثل </a:t>
                      </a:r>
                      <a:r>
                        <a:rPr lang="en-US" sz="1800" dirty="0">
                          <a:effectLst/>
                        </a:rPr>
                        <a:t>com , org</a:t>
                      </a:r>
                      <a:r>
                        <a:rPr lang="en-US" sz="1800" baseline="0" dirty="0">
                          <a:effectLst/>
                        </a:rPr>
                        <a:t> ,net </a:t>
                      </a:r>
                      <a:r>
                        <a:rPr lang="ar-SA" sz="1800" baseline="0" dirty="0">
                          <a:effectLst/>
                        </a:rPr>
                        <a:t>... الخ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463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5 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800" b="1" i="0" u="sng" strike="noStrike" kern="1200" normalizeH="0" baseline="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Browallia New" pitchFamily="34" charset="-34"/>
                          <a:ea typeface="Calibri" pitchFamily="34" charset="0"/>
                          <a:cs typeface="Browallia New" pitchFamily="34" charset="-34"/>
                        </a:rPr>
                        <a:t>sa</a:t>
                      </a:r>
                      <a:endParaRPr kumimoji="0" lang="en-US" sz="2800" b="1" i="0" u="sng" strike="noStrike" kern="1200" normalizeH="0" baseline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Browallia New" pitchFamily="34" charset="-34"/>
                        <a:ea typeface="Calibri" pitchFamily="34" charset="0"/>
                        <a:cs typeface="Browallia New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r>
                        <a:rPr lang="ar-SA" dirty="0"/>
                        <a:t>البريد </a:t>
                      </a:r>
                      <a:r>
                        <a:rPr lang="ar-SA" baseline="0" dirty="0"/>
                        <a:t>مسجل في المملكة العربية السعودية </a:t>
                      </a:r>
                      <a:endParaRPr lang="ar-SA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4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r"/>
            <a:r>
              <a:rPr lang="ar-SA" dirty="0"/>
              <a:t>الملخص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fontScale="92500" lnSpcReduction="20000"/>
          </a:bodyPr>
          <a:lstStyle/>
          <a:p>
            <a:r>
              <a:rPr lang="ar-SA" dirty="0"/>
              <a:t>مقدمة عن الانترنت.</a:t>
            </a:r>
          </a:p>
          <a:p>
            <a:r>
              <a:rPr lang="ar-SA" dirty="0"/>
              <a:t>صفحة الويب.</a:t>
            </a:r>
          </a:p>
          <a:p>
            <a:r>
              <a:rPr lang="ar-SA" dirty="0"/>
              <a:t>موقع الويب.</a:t>
            </a:r>
          </a:p>
          <a:p>
            <a:r>
              <a:rPr lang="ar-SA" dirty="0"/>
              <a:t>عنوان الويب.</a:t>
            </a:r>
          </a:p>
          <a:p>
            <a:r>
              <a:rPr lang="ar-SA" dirty="0"/>
              <a:t>الارتباطات.</a:t>
            </a:r>
          </a:p>
          <a:p>
            <a:r>
              <a:rPr lang="ar-SA" dirty="0"/>
              <a:t>موفر خدمة الانترنت.</a:t>
            </a:r>
          </a:p>
          <a:p>
            <a:r>
              <a:rPr lang="ar-SA" dirty="0"/>
              <a:t>الشبكة العنكبوتية العالمية </a:t>
            </a:r>
            <a:r>
              <a:rPr lang="en-US" dirty="0"/>
              <a:t>WWW</a:t>
            </a:r>
            <a:r>
              <a:rPr lang="ar-SA" dirty="0"/>
              <a:t>.</a:t>
            </a:r>
          </a:p>
          <a:p>
            <a:r>
              <a:rPr lang="ar-SA" dirty="0"/>
              <a:t>البريد الالكتروني.</a:t>
            </a:r>
          </a:p>
          <a:p>
            <a:r>
              <a:rPr lang="ar-SA" dirty="0"/>
              <a:t>عنوان البريد الالكتروني.</a:t>
            </a:r>
          </a:p>
          <a:p>
            <a:r>
              <a:rPr lang="ar-SA" dirty="0">
                <a:solidFill>
                  <a:schemeClr val="accent1"/>
                </a:solidFill>
              </a:rPr>
              <a:t>الأمان والتأمين وحقوق الملكية.</a:t>
            </a:r>
          </a:p>
        </p:txBody>
      </p:sp>
    </p:spTree>
    <p:extLst>
      <p:ext uri="{BB962C8B-B14F-4D97-AF65-F5344CB8AC3E}">
        <p14:creationId xmlns:p14="http://schemas.microsoft.com/office/powerpoint/2010/main" val="1788313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ctr"/>
            <a:r>
              <a:rPr lang="ar-SA" dirty="0"/>
              <a:t>الأمان والتأمين وحقوق الملكية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2050871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ar-SA" sz="2400" b="1" dirty="0">
                <a:solidFill>
                  <a:schemeClr val="accent3"/>
                </a:solidFill>
              </a:rPr>
              <a:t>الأمان: </a:t>
            </a:r>
            <a:r>
              <a:rPr lang="ar-SA" sz="2400" dirty="0"/>
              <a:t>يعني حماية أطفالنا وأسرنا من بعض مواقع الإنترنت الخارجة على تقاليد مجتمعنا أو التي تستهدف خذه المجتمعات.</a:t>
            </a:r>
          </a:p>
          <a:p>
            <a:pPr algn="just"/>
            <a:endParaRPr lang="ar-SA" sz="2400" dirty="0"/>
          </a:p>
          <a:p>
            <a:pPr algn="just"/>
            <a:r>
              <a:rPr lang="ar-SA" sz="2400" b="1" dirty="0">
                <a:solidFill>
                  <a:schemeClr val="accent3"/>
                </a:solidFill>
              </a:rPr>
              <a:t>التأمين:</a:t>
            </a:r>
            <a:r>
              <a:rPr lang="ar-SA" sz="2400" dirty="0"/>
              <a:t> حماية جهازك وبياناتك من البشر الذين يستخدمون ذكاءهم ومهاراتهم في كتابة برامج من شأنها الايذاء والتدمير لمحتويات أجهزة الكمبيوتر, يطلق على تلك البرامج لقب: فيروس.</a:t>
            </a:r>
          </a:p>
          <a:p>
            <a:pPr algn="just"/>
            <a:endParaRPr lang="ar-SA" sz="2400" dirty="0"/>
          </a:p>
          <a:p>
            <a:pPr algn="just"/>
            <a:r>
              <a:rPr lang="ar-SA" sz="2400" b="1" dirty="0">
                <a:solidFill>
                  <a:schemeClr val="accent3"/>
                </a:solidFill>
              </a:rPr>
              <a:t>حقوق الملكية: </a:t>
            </a:r>
            <a:r>
              <a:rPr lang="ar-SA" sz="2400" dirty="0"/>
              <a:t>إذا كنت تريد أن تستخدم برنامج معين أو منتج فيجب أن تشتريه لا أن تنسخه.</a:t>
            </a:r>
          </a:p>
        </p:txBody>
      </p:sp>
    </p:spTree>
    <p:extLst>
      <p:ext uri="{BB962C8B-B14F-4D97-AF65-F5344CB8AC3E}">
        <p14:creationId xmlns:p14="http://schemas.microsoft.com/office/powerpoint/2010/main" val="197368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r"/>
            <a:r>
              <a:rPr lang="ar-SA" dirty="0"/>
              <a:t>المراجع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http://mawdoo3.com/%D9%85%D8%A7_%D9%87%D9%88_%D8%A7%D9%84%D8%A7%D9%86%D8%AA%D8%B1%D9%86%D8%AA%D8%9F</a:t>
            </a:r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4152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ctr"/>
            <a:r>
              <a:rPr lang="ar-SA" dirty="0"/>
              <a:t>مقدمة عن الانترنت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ar-SA" sz="2400" dirty="0">
                <a:solidFill>
                  <a:schemeClr val="accent1"/>
                </a:solidFill>
              </a:rPr>
              <a:t>المقصود بالإنترنت: </a:t>
            </a:r>
          </a:p>
          <a:p>
            <a:pPr marL="274320" lvl="1" indent="0" algn="just">
              <a:buNone/>
            </a:pPr>
            <a:r>
              <a:rPr lang="ar-SA" sz="2400" dirty="0"/>
              <a:t>هو أن الإنترنت عبارة عن شبكة متفرعة إلى العديد من الفروع الحاسوبية فتقوم بإيصالها جميعها معاً وتمكنها من تبادل المعلومات فيما بينها ، وتسهل عليها الاتصال بطريقة سريعة.</a:t>
            </a:r>
          </a:p>
          <a:p>
            <a:pPr algn="just"/>
            <a:endParaRPr lang="ar-SA" sz="2400" dirty="0"/>
          </a:p>
          <a:p>
            <a:r>
              <a:rPr lang="ar-SA" sz="2400" dirty="0"/>
              <a:t>إن المعلومات المتوفرة على شبكة الإنترنت يستطيع أي إنسان أيّاً كان على وجه الأرض الوصول إليها والاستفادة منها ، في شتى الأشكال الموجودة.</a:t>
            </a:r>
          </a:p>
        </p:txBody>
      </p:sp>
    </p:spTree>
    <p:extLst>
      <p:ext uri="{BB962C8B-B14F-4D97-AF65-F5344CB8AC3E}">
        <p14:creationId xmlns:p14="http://schemas.microsoft.com/office/powerpoint/2010/main" val="72789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r"/>
            <a:r>
              <a:rPr lang="ar-SA" dirty="0"/>
              <a:t>الملخص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fontScale="92500" lnSpcReduction="20000"/>
          </a:bodyPr>
          <a:lstStyle/>
          <a:p>
            <a:r>
              <a:rPr lang="ar-SA" dirty="0"/>
              <a:t>مقدمة عن الانترنت.</a:t>
            </a:r>
          </a:p>
          <a:p>
            <a:r>
              <a:rPr lang="ar-SA" dirty="0">
                <a:solidFill>
                  <a:schemeClr val="accent1"/>
                </a:solidFill>
              </a:rPr>
              <a:t>مستعرض الويب.</a:t>
            </a:r>
          </a:p>
          <a:p>
            <a:r>
              <a:rPr lang="ar-SA" dirty="0"/>
              <a:t>موقع الويب.</a:t>
            </a:r>
          </a:p>
          <a:p>
            <a:r>
              <a:rPr lang="ar-SA" dirty="0"/>
              <a:t>عنوان الويب.</a:t>
            </a:r>
          </a:p>
          <a:p>
            <a:r>
              <a:rPr lang="ar-SA" dirty="0"/>
              <a:t>الارتباطات.</a:t>
            </a:r>
          </a:p>
          <a:p>
            <a:r>
              <a:rPr lang="ar-SA" dirty="0"/>
              <a:t>موفر خدمة الانترنت.</a:t>
            </a:r>
          </a:p>
          <a:p>
            <a:r>
              <a:rPr lang="ar-SA" dirty="0"/>
              <a:t>الشبكة العنكبوتية العالمية </a:t>
            </a:r>
            <a:r>
              <a:rPr lang="en-US" dirty="0"/>
              <a:t>WWW</a:t>
            </a:r>
            <a:r>
              <a:rPr lang="ar-SA" dirty="0"/>
              <a:t>.</a:t>
            </a:r>
          </a:p>
          <a:p>
            <a:r>
              <a:rPr lang="ar-SA" dirty="0"/>
              <a:t>البريد الالكتروني.</a:t>
            </a:r>
          </a:p>
          <a:p>
            <a:r>
              <a:rPr lang="ar-SA" dirty="0"/>
              <a:t>عنوان البريد الالكتروني.</a:t>
            </a:r>
          </a:p>
          <a:p>
            <a:r>
              <a:rPr lang="ar-SA" dirty="0"/>
              <a:t>الأمان والتأمين وحقوق الملكية.</a:t>
            </a:r>
          </a:p>
        </p:txBody>
      </p:sp>
    </p:spTree>
    <p:extLst>
      <p:ext uri="{BB962C8B-B14F-4D97-AF65-F5344CB8AC3E}">
        <p14:creationId xmlns:p14="http://schemas.microsoft.com/office/powerpoint/2010/main" val="209245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ctr"/>
            <a:r>
              <a:rPr lang="ar-SA" dirty="0"/>
              <a:t>مستعرض الويب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ar-SA" sz="2400" dirty="0"/>
              <a:t>عبارة عن برنامج يجد ويعرض النصوص والصور وغيرها من البيانات من الشبكة العنكبوتية العالمية أو بعض الشبكات الأخرى</a:t>
            </a:r>
          </a:p>
          <a:p>
            <a:pPr algn="just"/>
            <a:r>
              <a:rPr lang="ar-SA" sz="2400" dirty="0"/>
              <a:t>مثل:</a:t>
            </a:r>
          </a:p>
          <a:p>
            <a:pPr algn="just"/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wasael.org/sites/default/files/imgs/7183-1-or-1424510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" r="2627" b="2801"/>
          <a:stretch/>
        </p:blipFill>
        <p:spPr bwMode="auto">
          <a:xfrm>
            <a:off x="4068523" y="3450382"/>
            <a:ext cx="4563430" cy="324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82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r"/>
            <a:r>
              <a:rPr lang="ar-SA" dirty="0"/>
              <a:t>الملخص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fontScale="92500" lnSpcReduction="20000"/>
          </a:bodyPr>
          <a:lstStyle/>
          <a:p>
            <a:r>
              <a:rPr lang="ar-SA" dirty="0"/>
              <a:t>مقدمة عن الانترنت.</a:t>
            </a:r>
          </a:p>
          <a:p>
            <a:r>
              <a:rPr lang="ar-SA" dirty="0">
                <a:solidFill>
                  <a:schemeClr val="accent1"/>
                </a:solidFill>
              </a:rPr>
              <a:t>صفحة الويب.</a:t>
            </a:r>
          </a:p>
          <a:p>
            <a:r>
              <a:rPr lang="ar-SA" dirty="0"/>
              <a:t>موقع الويب.</a:t>
            </a:r>
          </a:p>
          <a:p>
            <a:r>
              <a:rPr lang="ar-SA" dirty="0"/>
              <a:t>عنوان الويب.</a:t>
            </a:r>
          </a:p>
          <a:p>
            <a:r>
              <a:rPr lang="ar-SA" dirty="0"/>
              <a:t>الارتباطات.</a:t>
            </a:r>
          </a:p>
          <a:p>
            <a:r>
              <a:rPr lang="ar-SA" dirty="0"/>
              <a:t>موفر خدمة الانترنت.</a:t>
            </a:r>
          </a:p>
          <a:p>
            <a:r>
              <a:rPr lang="ar-SA" dirty="0"/>
              <a:t>الشبكة العنكبوتية العالمية </a:t>
            </a:r>
            <a:r>
              <a:rPr lang="en-US" dirty="0"/>
              <a:t>WWW</a:t>
            </a:r>
            <a:r>
              <a:rPr lang="ar-SA" dirty="0"/>
              <a:t>.</a:t>
            </a:r>
          </a:p>
          <a:p>
            <a:r>
              <a:rPr lang="ar-SA" dirty="0"/>
              <a:t>البريد الالكتروني.</a:t>
            </a:r>
          </a:p>
          <a:p>
            <a:r>
              <a:rPr lang="ar-SA" dirty="0"/>
              <a:t>عنوان البريد الالكتروني.</a:t>
            </a:r>
          </a:p>
          <a:p>
            <a:r>
              <a:rPr lang="ar-SA" dirty="0"/>
              <a:t>الأمان والتأمين وحقوق الملكية.</a:t>
            </a:r>
          </a:p>
        </p:txBody>
      </p:sp>
    </p:spTree>
    <p:extLst>
      <p:ext uri="{BB962C8B-B14F-4D97-AF65-F5344CB8AC3E}">
        <p14:creationId xmlns:p14="http://schemas.microsoft.com/office/powerpoint/2010/main" val="276980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1872" y="262394"/>
            <a:ext cx="9692640" cy="1095760"/>
          </a:xfrm>
        </p:spPr>
        <p:txBody>
          <a:bodyPr/>
          <a:lstStyle/>
          <a:p>
            <a:pPr algn="ctr"/>
            <a:r>
              <a:rPr lang="ar-SA" dirty="0"/>
              <a:t>صفحة الويب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algn="just"/>
            <a:r>
              <a:rPr lang="ar-SA" sz="2400" dirty="0"/>
              <a:t>في الشبكة العنكبوتية يتم وضع المعلومات في صفحات, ويمكنك تحميل صفحة الويب إلى جهازك باستخدام برنامج مستعرض الويب.</a:t>
            </a:r>
          </a:p>
          <a:p>
            <a:pPr algn="just"/>
            <a:r>
              <a:rPr lang="ar-SA" sz="2400" dirty="0"/>
              <a:t>مثل:</a:t>
            </a:r>
          </a:p>
          <a:p>
            <a:pPr algn="just"/>
            <a:endParaRPr lang="ar-S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7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أمثلة على صفحات الويب</a:t>
            </a:r>
          </a:p>
        </p:txBody>
      </p:sp>
    </p:spTree>
    <p:extLst>
      <p:ext uri="{BB962C8B-B14F-4D97-AF65-F5344CB8AC3E}">
        <p14:creationId xmlns:p14="http://schemas.microsoft.com/office/powerpoint/2010/main" val="179486771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طريقة عرض</Template>
  <TotalTime>352</TotalTime>
  <Words>1125</Words>
  <Application>Microsoft Office PowerPoint</Application>
  <PresentationFormat>شاشة عريضة</PresentationFormat>
  <Paragraphs>255</Paragraphs>
  <Slides>39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7" baseType="lpstr">
      <vt:lpstr>Arial</vt:lpstr>
      <vt:lpstr>Browallia New</vt:lpstr>
      <vt:lpstr>Calibri</vt:lpstr>
      <vt:lpstr>Century Schoolbook</vt:lpstr>
      <vt:lpstr>Monotype Koufi</vt:lpstr>
      <vt:lpstr>Tahoma</vt:lpstr>
      <vt:lpstr>Wingdings 2</vt:lpstr>
      <vt:lpstr>View</vt:lpstr>
      <vt:lpstr>أساسيات استخدام الانترنت</vt:lpstr>
      <vt:lpstr>الملخص</vt:lpstr>
      <vt:lpstr>الملخص</vt:lpstr>
      <vt:lpstr>مقدمة عن الانترنت</vt:lpstr>
      <vt:lpstr>الملخص</vt:lpstr>
      <vt:lpstr>مستعرض الويب</vt:lpstr>
      <vt:lpstr>الملخص</vt:lpstr>
      <vt:lpstr>صفحة الويب</vt:lpstr>
      <vt:lpstr>أمثلة على صفحات الويب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الملخص</vt:lpstr>
      <vt:lpstr>موقع ويب</vt:lpstr>
      <vt:lpstr>أمثلة على مواقع الويب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الملخص</vt:lpstr>
      <vt:lpstr>عنوان ويب</vt:lpstr>
      <vt:lpstr>عنوان ويب</vt:lpstr>
      <vt:lpstr>عرض تقديمي في PowerPoint</vt:lpstr>
      <vt:lpstr>عرض تقديمي في PowerPoint</vt:lpstr>
      <vt:lpstr>الملخص</vt:lpstr>
      <vt:lpstr>الارتباطات</vt:lpstr>
      <vt:lpstr>الملخص</vt:lpstr>
      <vt:lpstr>موفر خدمة الانترنت</vt:lpstr>
      <vt:lpstr>الملخص</vt:lpstr>
      <vt:lpstr>الشبكة العنكبوتية العالمية WWW</vt:lpstr>
      <vt:lpstr>الملخص</vt:lpstr>
      <vt:lpstr>البريد الالكتروني</vt:lpstr>
      <vt:lpstr>الملخص</vt:lpstr>
      <vt:lpstr>عنوان البريد الالكتروني</vt:lpstr>
      <vt:lpstr>عنوان البريد الالكتروني</vt:lpstr>
      <vt:lpstr>الملخص</vt:lpstr>
      <vt:lpstr>الأمان والتأمين وحقوق الملكية</vt:lpstr>
      <vt:lpstr>المراجع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Arwa</dc:creator>
  <cp:lastModifiedBy>user</cp:lastModifiedBy>
  <cp:revision>23</cp:revision>
  <dcterms:created xsi:type="dcterms:W3CDTF">2016-05-07T18:12:32Z</dcterms:created>
  <dcterms:modified xsi:type="dcterms:W3CDTF">2019-12-17T13:51:56Z</dcterms:modified>
</cp:coreProperties>
</file>