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14"/>
  </p:notesMasterIdLst>
  <p:sldIdLst>
    <p:sldId id="257" r:id="rId2"/>
    <p:sldId id="268" r:id="rId3"/>
    <p:sldId id="273" r:id="rId4"/>
    <p:sldId id="279" r:id="rId5"/>
    <p:sldId id="281" r:id="rId6"/>
    <p:sldId id="280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634E331-9420-4DAB-B0D9-DD01BB11C2C0}" type="datetimeFigureOut">
              <a:rPr lang="ar-SA" smtClean="0"/>
              <a:t>23/07/38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47E74F8-B459-42E4-BA46-8EC9B3F235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57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F3C1C-F8F4-4AF1-A688-B10BBAEA2156}" type="slidenum">
              <a:rPr lang="ar-SA" smtClean="0">
                <a:solidFill>
                  <a:prstClr val="black"/>
                </a:solidFill>
              </a:rPr>
              <a:pPr/>
              <a:t>1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580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70D99A-5910-44D8-A2D7-A99C8A2B9AFD}" type="uaqdatetime1">
              <a:rPr lang="ar-SA" smtClean="0"/>
              <a:pPr/>
              <a:t>22/07/38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T/Arwa Alsarami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3AB580-4FD1-421E-ADB2-CA3BCE7E785E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21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8390-C0EE-46DC-A560-9D3959CCAB9A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299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47D02-B201-4524-A846-1AE45965D47A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60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25121-C12F-4A2D-9A3A-5B29DA4C4665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14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AD8C-6EB3-4A71-8AA2-EF1405CFACB5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217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19D2-3D9E-433F-8AA9-79B50475E476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4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95BB-3E9B-49C3-9BD0-C1FD7317BAB8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14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A75C-3025-42A5-81D4-E9B4D7E5DFB7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57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4191-DBFA-4F96-AFB7-03F5EF91B62D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221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9C418-AF5E-4DC7-9582-EBBC0EA13F63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61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D6EE8-AF1A-475C-A91A-24DA10A79FD6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78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D961C90-E5D2-4F33-BB2B-DD039588EB6A}" type="uaqdatetime1">
              <a:rPr lang="ar-SA" smtClean="0">
                <a:solidFill>
                  <a:srgbClr val="A5B592"/>
                </a:solidFill>
              </a:rPr>
              <a:pPr/>
              <a:t>22/07/38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60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r" defTabSz="914400" rtl="1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عنوان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تصميم صفحات الانترنت بلغة </a:t>
            </a:r>
            <a:r>
              <a:rPr lang="en-US" dirty="0"/>
              <a:t>HTML</a:t>
            </a:r>
          </a:p>
        </p:txBody>
      </p:sp>
      <p:sp>
        <p:nvSpPr>
          <p:cNvPr id="12" name="عنوان فرعي 11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979837"/>
          </a:xfrm>
        </p:spPr>
        <p:txBody>
          <a:bodyPr>
            <a:normAutofit/>
          </a:bodyPr>
          <a:lstStyle/>
          <a:p>
            <a:r>
              <a:rPr lang="en-US" dirty="0" smtClean="0"/>
              <a:t>Chapter 6</a:t>
            </a:r>
            <a:endParaRPr lang="ar-SA" dirty="0" smtClean="0"/>
          </a:p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وسم الجدول</a:t>
            </a:r>
          </a:p>
          <a:p>
            <a:r>
              <a:rPr lang="ar-SA" b="1" dirty="0">
                <a:solidFill>
                  <a:schemeClr val="accent3">
                    <a:lumMod val="75000"/>
                  </a:schemeClr>
                </a:solidFill>
              </a:rPr>
              <a:t>وسم </a:t>
            </a:r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النموذج</a:t>
            </a:r>
            <a:endParaRPr lang="ar-S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عنصر نائب للتذييل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T/Arwa Alsarami</a:t>
            </a:r>
            <a:endParaRPr lang="ar-SA"/>
          </a:p>
        </p:txBody>
      </p:sp>
      <p:sp>
        <p:nvSpPr>
          <p:cNvPr id="14" name="عنصر نائب لرقم الشريحة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/>
              <a:pPr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144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60227" y="513840"/>
            <a:ext cx="9875520" cy="519953"/>
          </a:xfrm>
        </p:spPr>
        <p:txBody>
          <a:bodyPr>
            <a:noAutofit/>
          </a:bodyPr>
          <a:lstStyle/>
          <a:p>
            <a:pPr algn="r"/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مثال</a:t>
            </a:r>
            <a:endParaRPr lang="ar-SA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10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10" name="عنصر نائب للمحتوى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6172" y="1361599"/>
            <a:ext cx="5383726" cy="453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1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11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7" name="عنصر نائب للمحتوى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9516" y="255494"/>
            <a:ext cx="5244352" cy="636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15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6987" y="244899"/>
            <a:ext cx="11723160" cy="51995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</a:rPr>
              <a:t>تطبيق باستخدام الجدول حتى يظهر بشكل مرتب:</a:t>
            </a:r>
            <a:endParaRPr lang="ar-SA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12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2"/>
          <a:srcRect t="-1" b="59998"/>
          <a:stretch/>
        </p:blipFill>
        <p:spPr>
          <a:xfrm>
            <a:off x="226987" y="764853"/>
            <a:ext cx="6388966" cy="58241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شكل بيضاوي 8"/>
          <p:cNvSpPr/>
          <p:nvPr/>
        </p:nvSpPr>
        <p:spPr>
          <a:xfrm>
            <a:off x="5674659" y="5607424"/>
            <a:ext cx="416859" cy="3927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1</a:t>
            </a:r>
            <a:endParaRPr lang="ar-SA" dirty="0"/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2"/>
          <a:srcRect t="42386" r="38088"/>
          <a:stretch/>
        </p:blipFill>
        <p:spPr>
          <a:xfrm>
            <a:off x="6615953" y="764851"/>
            <a:ext cx="5334194" cy="582410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شكل بيضاوي 9"/>
          <p:cNvSpPr/>
          <p:nvPr/>
        </p:nvSpPr>
        <p:spPr>
          <a:xfrm>
            <a:off x="10827317" y="5822576"/>
            <a:ext cx="416859" cy="3927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9719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وسم الجدول</a:t>
            </a: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2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2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60227" y="697984"/>
            <a:ext cx="9875520" cy="519953"/>
          </a:xfrm>
        </p:spPr>
        <p:txBody>
          <a:bodyPr>
            <a:noAutofit/>
          </a:bodyPr>
          <a:lstStyle/>
          <a:p>
            <a:pPr algn="r"/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الجدول</a:t>
            </a:r>
            <a:r>
              <a:rPr lang="ar-SA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Table</a:t>
            </a:r>
            <a:endParaRPr lang="ar-SA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5800" y="1701582"/>
            <a:ext cx="10349947" cy="452224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إضافة الجداول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&lt;Table&gt;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SA" sz="2400" b="1" u="sng" dirty="0" smtClean="0">
                <a:solidFill>
                  <a:schemeClr val="accent5">
                    <a:lumMod val="75000"/>
                  </a:schemeClr>
                </a:solidFill>
              </a:rPr>
              <a:t>وسوم الجدول:</a:t>
            </a:r>
          </a:p>
          <a:p>
            <a:pPr lvl="1" algn="just">
              <a:lnSpc>
                <a:spcPct val="10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Caption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لإضافة عنوان للجدول.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لإضافة صف للجدول.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td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		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لإضافة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خلية/عمود للجدول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.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0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3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29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60227" y="697984"/>
            <a:ext cx="9875520" cy="519953"/>
          </a:xfrm>
        </p:spPr>
        <p:txBody>
          <a:bodyPr>
            <a:noAutofit/>
          </a:bodyPr>
          <a:lstStyle/>
          <a:p>
            <a:pPr algn="r"/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الجدول</a:t>
            </a:r>
            <a:r>
              <a:rPr lang="ar-SA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Table</a:t>
            </a:r>
            <a:endParaRPr lang="ar-SA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5494" y="1701582"/>
            <a:ext cx="10780253" cy="469921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b="1" u="sng" dirty="0" smtClean="0">
                <a:solidFill>
                  <a:schemeClr val="accent5">
                    <a:lumMod val="75000"/>
                  </a:schemeClr>
                </a:solidFill>
              </a:rPr>
              <a:t>خصائص الجدول:</a:t>
            </a:r>
          </a:p>
          <a:p>
            <a:pPr lvl="1" algn="just">
              <a:lnSpc>
                <a:spcPct val="10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Border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لإضافة حدود.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Height	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لتحديد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ارتفاع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الجدول.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Width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		لتحديد عرض الجدول.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Align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		لتحديد محاذاة الجدول (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right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-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center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-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left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).</a:t>
            </a:r>
          </a:p>
          <a:p>
            <a:pPr lvl="1" algn="just">
              <a:lnSpc>
                <a:spcPct val="100000"/>
              </a:lnSpc>
            </a:pP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VAlign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		لتحديد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المحاذاة العمودية للجدول (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top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-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middle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-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bottom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).</a:t>
            </a:r>
            <a:endParaRPr lang="ar-SA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Cellpadding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المسافة بين حدود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الخلية ومحتوى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الخلية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.</a:t>
            </a:r>
          </a:p>
          <a:p>
            <a:pPr lvl="1" algn="just">
              <a:lnSpc>
                <a:spcPct val="100000"/>
              </a:lnSpc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cellspacing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المسافة بين خلايا الجدول.</a:t>
            </a:r>
          </a:p>
          <a:p>
            <a:pPr lvl="1" algn="just">
              <a:lnSpc>
                <a:spcPct val="100000"/>
              </a:lnSpc>
            </a:pP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Colspan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الدمج بين الأعمدة.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  <a:sym typeface="Wingdings" panose="05000000000000000000" pitchFamily="2" charset="2"/>
            </a:endParaRPr>
          </a:p>
          <a:p>
            <a:pPr lvl="1" algn="just">
              <a:lnSpc>
                <a:spcPct val="100000"/>
              </a:lnSpc>
            </a:pP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Rowspan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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الدمج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بين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الصفوف.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0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4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48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80651" y="281125"/>
            <a:ext cx="9875520" cy="519953"/>
          </a:xfrm>
        </p:spPr>
        <p:txBody>
          <a:bodyPr>
            <a:noAutofit/>
          </a:bodyPr>
          <a:lstStyle/>
          <a:p>
            <a:pPr algn="r"/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لإدراج جدول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Table</a:t>
            </a:r>
            <a:endParaRPr lang="ar-SA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5494" y="881760"/>
            <a:ext cx="11725835" cy="5814769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&lt;table  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border=”4”    width=”75%"   height=”90%”  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cellpadding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=”3”   </a:t>
            </a:r>
            <a:r>
              <a:rPr 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cellspacing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=”5” align=”Right” 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indent="0" algn="l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قوس الفتح لإنشاء الجدول مع وضع بعض الخصائص للجدول</a:t>
            </a:r>
          </a:p>
          <a:p>
            <a:pPr marL="27432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ar-S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عنوان </a:t>
            </a:r>
            <a:r>
              <a:rPr lang="ar-S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الجدول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&lt;caption&gt;    . . . .  &lt;/caption&gt;</a:t>
            </a:r>
            <a:b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الصف الأول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أول خلية من جهة اليسار (أول عمود)  داخل الجدول 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&lt;td&gt;  .. . . .&lt;/td&gt;</a:t>
            </a:r>
            <a:r>
              <a:rPr lang="ar-SA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ثاني  خلية  (ثاني عمود) </a:t>
            </a:r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داخل 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الجدول 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&lt;td&gt;  . . . .  &lt;/td&gt;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ثالث  خلية (ثالث عمود )  داخل الجدول 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&lt;td&gt; . . . .&lt;/td&gt;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إغلاق الصف الأول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الصف </a:t>
            </a:r>
            <a:r>
              <a:rPr lang="ar-SA" sz="2000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الثاني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0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أول خلية من جهة اليسار (أول عمود)  داخل الجدول 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&lt;td&gt;  .. . . .&lt;/td&gt;</a:t>
            </a:r>
            <a:r>
              <a:rPr lang="ar-SA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ثاني  خلية  (ثاني عمود) داخل الجدول 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&lt;td&gt;  . . . .  &lt;/td&gt;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ثالث  خلية (ثالث عمود )  داخل الجدول 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&lt;td&gt; . . . .&lt;/td&gt;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إغلاق الصف </a:t>
            </a:r>
            <a:r>
              <a:rPr lang="ar-SA" sz="2000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الثاني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إغلاق 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الجدول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&lt;/table&gt;</a:t>
            </a: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5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90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5494" y="281125"/>
            <a:ext cx="11725835" cy="519953"/>
          </a:xfrm>
        </p:spPr>
        <p:txBody>
          <a:bodyPr>
            <a:noAutofit/>
          </a:bodyPr>
          <a:lstStyle/>
          <a:p>
            <a:pPr algn="r"/>
            <a:r>
              <a:rPr lang="ar-SA" sz="4000" dirty="0" smtClean="0">
                <a:solidFill>
                  <a:schemeClr val="accent1">
                    <a:lumMod val="75000"/>
                  </a:schemeClr>
                </a:solidFill>
              </a:rPr>
              <a:t>لإدراج </a:t>
            </a:r>
            <a:r>
              <a:rPr lang="ar-SA" sz="4000" dirty="0">
                <a:solidFill>
                  <a:schemeClr val="accent1">
                    <a:lumMod val="75000"/>
                  </a:schemeClr>
                </a:solidFill>
              </a:rPr>
              <a:t>جدول داخل عمود أو خلية معينة نضع هذا الأمر 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5494" y="1129553"/>
            <a:ext cx="11725835" cy="5094275"/>
          </a:xfrm>
        </p:spPr>
        <p:txBody>
          <a:bodyPr>
            <a:noAutofit/>
          </a:bodyPr>
          <a:lstStyle/>
          <a:p>
            <a:pPr marL="274320" indent="0" algn="l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&lt;td&gt; 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4320" indent="0" algn="l">
              <a:lnSpc>
                <a:spcPct val="115000"/>
              </a:lnSpc>
              <a:spcAft>
                <a:spcPts val="1000"/>
              </a:spcAft>
              <a:buNone/>
            </a:pPr>
            <a:r>
              <a:rPr lang="ar-SA" sz="2000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</a:t>
            </a:r>
            <a:r>
              <a:rPr lang="ar-S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الصف الأول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أول خلية من جهة اليسار (أول عمود)  داخل الجدول 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&lt;td&gt;  .. . . .&lt;/td&gt;</a:t>
            </a:r>
            <a:r>
              <a:rPr lang="ar-SA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ثاني  خلية  (ثاني عمود) داخل الجدول 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&lt;td&gt;  . . . .  &lt;/td&gt;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لتكوين ثالث  خلية (ثالث عمود )  داخل الجدول  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&lt;td&gt; . . . .&lt;/td&gt;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إغلاق الصف الأول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&lt;/td&gt;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6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819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وسم النموذج</a:t>
            </a: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7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10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60227" y="513840"/>
            <a:ext cx="9875520" cy="519953"/>
          </a:xfrm>
        </p:spPr>
        <p:txBody>
          <a:bodyPr>
            <a:noAutofit/>
          </a:bodyPr>
          <a:lstStyle/>
          <a:p>
            <a:pPr algn="r"/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النموذج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Form</a:t>
            </a:r>
            <a:endParaRPr lang="ar-SA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5459" y="1210235"/>
            <a:ext cx="10390288" cy="501359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إضافة النموذج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&lt;Form&gt;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SA" sz="2400" b="1" u="sng" dirty="0" smtClean="0">
                <a:solidFill>
                  <a:schemeClr val="accent5">
                    <a:lumMod val="75000"/>
                  </a:schemeClr>
                </a:solidFill>
              </a:rPr>
              <a:t>وسوم النموذج:</a:t>
            </a: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&lt;input Type=“text”&gt;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لإضافة مربع إدخال.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input Type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=“password”&gt;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لإضافة مربع الرقم السري.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input Type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=“hidden”&gt;    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لإضافة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ربع مخفي.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input Type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=“radio”&gt;       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</a:t>
            </a: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input Type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=“checkbox”&gt;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</a:t>
            </a:r>
            <a:endParaRPr lang="ar-SA" sz="2400" dirty="0" smtClean="0">
              <a:solidFill>
                <a:schemeClr val="tx1">
                  <a:lumMod val="65000"/>
                  <a:lumOff val="35000"/>
                </a:schemeClr>
              </a:solidFill>
              <a:sym typeface="Wingdings" panose="05000000000000000000" pitchFamily="2" charset="2"/>
            </a:endParaRP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&lt;input Type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=“submit”&gt;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زر الإرسال.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  <a:sym typeface="Wingdings" panose="05000000000000000000" pitchFamily="2" charset="2"/>
            </a:endParaRP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&lt;input Type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=“reset”&gt;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زر إعادة التعيين أو مسح البيانات.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  <a:sym typeface="Wingdings" panose="05000000000000000000" pitchFamily="2" charset="2"/>
            </a:endParaRP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&lt;input Type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=“button”&gt;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أي زر آخر غير (الإرسال و المسح).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  <a:sym typeface="Wingdings" panose="05000000000000000000" pitchFamily="2" charset="2"/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8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6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12" t="60234" r="56051" b="36347"/>
          <a:stretch/>
        </p:blipFill>
        <p:spPr bwMode="auto">
          <a:xfrm>
            <a:off x="5096435" y="3893127"/>
            <a:ext cx="363072" cy="2770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79" t="68243" r="56162" b="28624"/>
          <a:stretch/>
        </p:blipFill>
        <p:spPr bwMode="auto">
          <a:xfrm>
            <a:off x="5096435" y="4318339"/>
            <a:ext cx="363072" cy="34351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0866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60227" y="513840"/>
            <a:ext cx="9875520" cy="519953"/>
          </a:xfrm>
        </p:spPr>
        <p:txBody>
          <a:bodyPr>
            <a:noAutofit/>
          </a:bodyPr>
          <a:lstStyle/>
          <a:p>
            <a:pPr algn="r"/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النموذج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Form</a:t>
            </a:r>
            <a:endParaRPr lang="ar-SA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5459" y="1210235"/>
            <a:ext cx="10390288" cy="501359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b="1" u="sng" dirty="0" smtClean="0">
                <a:solidFill>
                  <a:schemeClr val="accent5">
                    <a:lumMod val="75000"/>
                  </a:schemeClr>
                </a:solidFill>
              </a:rPr>
              <a:t>وسوم النموذج:</a:t>
            </a: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textarea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…. &lt;/</a:t>
            </a: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textarea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هو المستخدم عادة لكتابة التعليقات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 </a:t>
            </a:r>
          </a:p>
          <a:p>
            <a:pPr marL="274320" lvl="1" indent="0" algn="just">
              <a:lnSpc>
                <a:spcPct val="100000"/>
              </a:lnSpc>
              <a:buNone/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				الحرة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في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النموذج.</a:t>
            </a:r>
          </a:p>
          <a:p>
            <a:pPr marL="274320" lvl="1" indent="0" algn="just">
              <a:lnSpc>
                <a:spcPct val="100000"/>
              </a:lnSpc>
              <a:buNone/>
            </a:pP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&lt;select&gt;       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	لإضافة قائمة منسدلة.</a:t>
            </a:r>
          </a:p>
          <a:p>
            <a:pPr marL="274320" lvl="1" indent="0" algn="just">
              <a:lnSpc>
                <a:spcPct val="100000"/>
              </a:lnSpc>
              <a:buNone/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الخيار 1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&lt;option&gt;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			</a:t>
            </a:r>
          </a:p>
          <a:p>
            <a:pPr marL="274320" lvl="1" indent="0" algn="just">
              <a:lnSpc>
                <a:spcPct val="100000"/>
              </a:lnSpc>
              <a:buNone/>
            </a:pP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الخيار 2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&lt;option&gt;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			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marL="274320" lvl="1" indent="0" algn="just">
              <a:lnSpc>
                <a:spcPct val="100000"/>
              </a:lnSpc>
              <a:buNone/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&lt;/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select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  <a:sym typeface="Wingdings" panose="05000000000000000000" pitchFamily="2" charset="2"/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9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212035" y="3717031"/>
            <a:ext cx="5798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بحيث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أن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&lt;SELECT&gt;...&lt;/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‎SELECT&gt;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تحددان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بداية ونهاية القائمة،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والوسم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&lt;OPTION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&gt;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الذي يوضع دائما بينهما يستخدم لتحديد كل عنصر من عناصر القائمة.</a:t>
            </a:r>
          </a:p>
        </p:txBody>
      </p:sp>
    </p:spTree>
    <p:extLst>
      <p:ext uri="{BB962C8B-B14F-4D97-AF65-F5344CB8AC3E}">
        <p14:creationId xmlns:p14="http://schemas.microsoft.com/office/powerpoint/2010/main" val="78611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الأساس">
  <a:themeElements>
    <a:clrScheme name="أصفر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الأساس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الأساس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أساس</Template>
  <TotalTime>772</TotalTime>
  <Words>216</Words>
  <Application>Microsoft Office PowerPoint</Application>
  <PresentationFormat>ملء الشاشة</PresentationFormat>
  <Paragraphs>81</Paragraphs>
  <Slides>12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Tahoma</vt:lpstr>
      <vt:lpstr>Times New Roman</vt:lpstr>
      <vt:lpstr>Wingdings</vt:lpstr>
      <vt:lpstr>الأساس</vt:lpstr>
      <vt:lpstr>تصميم صفحات الانترنت بلغة HTML</vt:lpstr>
      <vt:lpstr>وسم الجدول</vt:lpstr>
      <vt:lpstr>الجدول Table</vt:lpstr>
      <vt:lpstr>الجدول Table</vt:lpstr>
      <vt:lpstr>لإدراج جدول Table</vt:lpstr>
      <vt:lpstr>لإدراج جدول داخل عمود أو خلية معينة نضع هذا الأمر :</vt:lpstr>
      <vt:lpstr>وسم النموذج</vt:lpstr>
      <vt:lpstr>النموذج Form</vt:lpstr>
      <vt:lpstr>النموذج Form</vt:lpstr>
      <vt:lpstr>مثال</vt:lpstr>
      <vt:lpstr>عرض تقديمي في PowerPoint</vt:lpstr>
      <vt:lpstr>تطبيق باستخدام الجدول حتى يظهر بشكل مرتب: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تصميم صفحات الانترنت بلغة HTML</dc:title>
  <dc:creator>Arwa ..</dc:creator>
  <cp:lastModifiedBy>Arwa ..</cp:lastModifiedBy>
  <cp:revision>58</cp:revision>
  <dcterms:created xsi:type="dcterms:W3CDTF">2017-02-12T00:24:10Z</dcterms:created>
  <dcterms:modified xsi:type="dcterms:W3CDTF">2017-04-19T20:00:09Z</dcterms:modified>
</cp:coreProperties>
</file>