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7" r:id="rId3"/>
    <p:sldId id="298" r:id="rId4"/>
    <p:sldId id="299" r:id="rId5"/>
    <p:sldId id="278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65DD71D7-55AC-46BD-81B3-09AB2F9EFBD8}" type="datetimeFigureOut">
              <a:rPr lang="ar-SA" smtClean="0"/>
              <a:t>27/07/38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2840BD58-3BFF-4EAF-BB8B-AC67FE801E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1F89424F-BB59-4F4E-9822-4CA3E770FFD2}" type="datetimeFigureOut">
              <a:t>27/07/38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68322CDD-9D6C-4F63-9EC2-648226624108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34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727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776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339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2944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854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77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8322CDD-9D6C-4F63-9EC2-648226624108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362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r" latinLnBrk="0">
              <a:lnSpc>
                <a:spcPct val="80000"/>
              </a:lnSpc>
              <a:defRPr lang="ar-SA"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r" latinLnBrk="0">
              <a:buNone/>
              <a:defRPr lang="ar-SA" sz="2000"/>
            </a:lvl2pPr>
            <a:lvl3pPr marL="914400" indent="0" algn="r" latinLnBrk="0">
              <a:buNone/>
              <a:defRPr lang="ar-SA" sz="1800"/>
            </a:lvl3pPr>
            <a:lvl4pPr marL="1371600" indent="0" algn="r" latinLnBrk="0">
              <a:buNone/>
              <a:defRPr lang="ar-SA" sz="1600"/>
            </a:lvl4pPr>
            <a:lvl5pPr marL="1828800" indent="0" algn="r" latinLnBrk="0">
              <a:buNone/>
              <a:defRPr lang="ar-SA" sz="1600"/>
            </a:lvl5pPr>
            <a:lvl6pPr marL="2286000" indent="0" algn="r" latinLnBrk="0">
              <a:buNone/>
              <a:defRPr lang="ar-SA" sz="1600"/>
            </a:lvl6pPr>
            <a:lvl7pPr marL="2743200" indent="0" algn="r" latinLnBrk="0">
              <a:buNone/>
              <a:defRPr lang="ar-SA" sz="1600"/>
            </a:lvl7pPr>
            <a:lvl8pPr marL="3200400" indent="0" algn="r" latinLnBrk="0">
              <a:buNone/>
              <a:defRPr lang="ar-SA" sz="1600"/>
            </a:lvl8pPr>
            <a:lvl9pPr marL="3657600" indent="0" algn="r" latinLnBrk="0">
              <a:buNone/>
              <a:defRPr lang="ar-SA" sz="1600"/>
            </a:lvl9pPr>
          </a:lstStyle>
          <a:p>
            <a:pPr algn="r" rtl="1"/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8" name="مستطيل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9" name="مستطيل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/>
          </p:nvPr>
        </p:nvSpPr>
        <p:spPr>
          <a:xfrm flipV="1">
            <a:off x="1295400" y="1828800"/>
            <a:ext cx="9601200" cy="4114800"/>
          </a:xfrm>
        </p:spPr>
        <p:txBody>
          <a:bodyPr vert="eaVert"/>
          <a:lstStyle/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283"/>
            <a:ext cx="4435717" cy="685628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2784" y="1565829"/>
            <a:ext cx="5943600" cy="4114800"/>
          </a:xfrm>
        </p:spPr>
        <p:txBody>
          <a:bodyPr anchor="b">
            <a:normAutofit/>
          </a:bodyPr>
          <a:lstStyle>
            <a:lvl1pPr algn="r" latinLnBrk="0">
              <a:lnSpc>
                <a:spcPct val="80000"/>
              </a:lnSpc>
              <a:defRPr lang="ar-SA"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32785" y="5682343"/>
            <a:ext cx="5943600" cy="410547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200" b="1" cap="all" baseline="0"/>
            </a:lvl1pPr>
            <a:lvl2pPr marL="457200" indent="0" algn="r" latinLnBrk="0">
              <a:buNone/>
              <a:defRPr lang="ar-SA" sz="2000"/>
            </a:lvl2pPr>
            <a:lvl3pPr marL="914400" indent="0" algn="r" latinLnBrk="0">
              <a:buNone/>
              <a:defRPr lang="ar-SA" sz="1800"/>
            </a:lvl3pPr>
            <a:lvl4pPr marL="1371600" indent="0" algn="r" latinLnBrk="0">
              <a:buNone/>
              <a:defRPr lang="ar-SA" sz="1600"/>
            </a:lvl4pPr>
            <a:lvl5pPr marL="1828800" indent="0" algn="r" latinLnBrk="0">
              <a:buNone/>
              <a:defRPr lang="ar-SA" sz="1600"/>
            </a:lvl5pPr>
            <a:lvl6pPr marL="2286000" indent="0" algn="r" latinLnBrk="0">
              <a:buNone/>
              <a:defRPr lang="ar-SA" sz="1600"/>
            </a:lvl6pPr>
            <a:lvl7pPr marL="2743200" indent="0" algn="r" latinLnBrk="0">
              <a:buNone/>
              <a:defRPr lang="ar-SA" sz="1600"/>
            </a:lvl7pPr>
            <a:lvl8pPr marL="3200400" indent="0" algn="r" latinLnBrk="0">
              <a:buNone/>
              <a:defRPr lang="ar-SA" sz="1600"/>
            </a:lvl8pPr>
            <a:lvl9pPr marL="3657600" indent="0" algn="r" latinLnBrk="0">
              <a:buNone/>
              <a:defRPr lang="ar-SA" sz="16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مستطيل 8"/>
          <p:cNvSpPr/>
          <p:nvPr userDrawn="1"/>
        </p:nvSpPr>
        <p:spPr>
          <a:xfrm>
            <a:off x="4435803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1" name="مستطيل 10"/>
          <p:cNvSpPr/>
          <p:nvPr userDrawn="1"/>
        </p:nvSpPr>
        <p:spPr>
          <a:xfrm>
            <a:off x="4435717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 algn="r" latinLnBrk="0">
              <a:defRPr lang="ar-SA" sz="20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400"/>
            </a:lvl4pPr>
            <a:lvl5pPr algn="r" latinLnBrk="0">
              <a:defRPr lang="ar-SA" sz="1400"/>
            </a:lvl5pPr>
            <a:lvl6pPr algn="r" latinLnBrk="0">
              <a:defRPr lang="ar-SA" sz="1800"/>
            </a:lvl6pPr>
            <a:lvl7pPr algn="r" latinLnBrk="0">
              <a:defRPr lang="ar-SA" sz="1800"/>
            </a:lvl7pPr>
            <a:lvl8pPr algn="r" latinLnBrk="0">
              <a:defRPr lang="ar-SA" sz="1800"/>
            </a:lvl8pPr>
            <a:lvl9pPr algn="r" latinLnBrk="0">
              <a:defRPr lang="ar-SA" sz="18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 algn="r" latinLnBrk="0">
              <a:defRPr lang="ar-SA" sz="20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400"/>
            </a:lvl4pPr>
            <a:lvl5pPr algn="r" latinLnBrk="0">
              <a:defRPr lang="ar-SA" sz="1400"/>
            </a:lvl5pPr>
            <a:lvl6pPr algn="r" latinLnBrk="0">
              <a:defRPr lang="ar-SA" sz="1800"/>
            </a:lvl6pPr>
            <a:lvl7pPr algn="r" latinLnBrk="0">
              <a:defRPr lang="ar-SA" sz="1800"/>
            </a:lvl7pPr>
            <a:lvl8pPr algn="r" latinLnBrk="0">
              <a:defRPr lang="ar-SA" sz="1800"/>
            </a:lvl8pPr>
            <a:lvl9pPr algn="r" latinLnBrk="0">
              <a:defRPr lang="ar-SA" sz="18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000" b="1" cap="all" baseline="0"/>
            </a:lvl1pPr>
            <a:lvl2pPr marL="457200" indent="0" algn="r" latinLnBrk="0">
              <a:buNone/>
              <a:defRPr lang="ar-SA" sz="2000" b="1"/>
            </a:lvl2pPr>
            <a:lvl3pPr marL="914400" indent="0" algn="r" latinLnBrk="0">
              <a:buNone/>
              <a:defRPr lang="ar-SA" sz="1800" b="1"/>
            </a:lvl3pPr>
            <a:lvl4pPr marL="1371600" indent="0" algn="r" latinLnBrk="0">
              <a:buNone/>
              <a:defRPr lang="ar-SA" sz="1600" b="1"/>
            </a:lvl4pPr>
            <a:lvl5pPr marL="1828800" indent="0" algn="r" latinLnBrk="0">
              <a:buNone/>
              <a:defRPr lang="ar-SA" sz="1600" b="1"/>
            </a:lvl5pPr>
            <a:lvl6pPr marL="2286000" indent="0" algn="r" latinLnBrk="0">
              <a:buNone/>
              <a:defRPr lang="ar-SA" sz="1600" b="1"/>
            </a:lvl6pPr>
            <a:lvl7pPr marL="2743200" indent="0" algn="r" latinLnBrk="0">
              <a:buNone/>
              <a:defRPr lang="ar-SA" sz="1600" b="1"/>
            </a:lvl7pPr>
            <a:lvl8pPr marL="3200400" indent="0" algn="r" latinLnBrk="0">
              <a:buNone/>
              <a:defRPr lang="ar-SA" sz="1600" b="1"/>
            </a:lvl8pPr>
            <a:lvl9pPr marL="3657600" indent="0" algn="r" latinLnBrk="0">
              <a:buNone/>
              <a:defRPr lang="ar-SA" sz="1600" b="1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 algn="r" latinLnBrk="0">
              <a:defRPr lang="ar-SA" sz="20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400"/>
            </a:lvl4pPr>
            <a:lvl5pPr algn="r" latinLnBrk="0">
              <a:defRPr lang="ar-SA" sz="1400"/>
            </a:lvl5pPr>
            <a:lvl6pPr algn="r" latinLnBrk="0">
              <a:defRPr lang="ar-SA" sz="1600"/>
            </a:lvl6pPr>
            <a:lvl7pPr algn="r" latinLnBrk="0">
              <a:defRPr lang="ar-SA" sz="1600"/>
            </a:lvl7pPr>
            <a:lvl8pPr algn="r" latinLnBrk="0">
              <a:defRPr lang="ar-SA" sz="1600"/>
            </a:lvl8pPr>
            <a:lvl9pPr algn="r" latinLnBrk="0">
              <a:defRPr lang="ar-SA" sz="16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000" b="1" cap="all" baseline="0"/>
            </a:lvl1pPr>
            <a:lvl2pPr marL="457200" indent="0" algn="r" latinLnBrk="0">
              <a:buNone/>
              <a:defRPr lang="ar-SA" sz="2000" b="1"/>
            </a:lvl2pPr>
            <a:lvl3pPr marL="914400" indent="0" algn="r" latinLnBrk="0">
              <a:buNone/>
              <a:defRPr lang="ar-SA" sz="1800" b="1"/>
            </a:lvl3pPr>
            <a:lvl4pPr marL="1371600" indent="0" algn="r" latinLnBrk="0">
              <a:buNone/>
              <a:defRPr lang="ar-SA" sz="1600" b="1"/>
            </a:lvl4pPr>
            <a:lvl5pPr marL="1828800" indent="0" algn="r" latinLnBrk="0">
              <a:buNone/>
              <a:defRPr lang="ar-SA" sz="1600" b="1"/>
            </a:lvl5pPr>
            <a:lvl6pPr marL="2286000" indent="0" algn="r" latinLnBrk="0">
              <a:buNone/>
              <a:defRPr lang="ar-SA" sz="1600" b="1"/>
            </a:lvl6pPr>
            <a:lvl7pPr marL="2743200" indent="0" algn="r" latinLnBrk="0">
              <a:buNone/>
              <a:defRPr lang="ar-SA" sz="1600" b="1"/>
            </a:lvl7pPr>
            <a:lvl8pPr marL="3200400" indent="0" algn="r" latinLnBrk="0">
              <a:buNone/>
              <a:defRPr lang="ar-SA" sz="1600" b="1"/>
            </a:lvl8pPr>
            <a:lvl9pPr marL="3657600" indent="0" algn="r" latinLnBrk="0">
              <a:buNone/>
              <a:defRPr lang="ar-SA" sz="1600" b="1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 algn="r" latinLnBrk="0">
              <a:defRPr lang="ar-SA" sz="20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400"/>
            </a:lvl4pPr>
            <a:lvl5pPr algn="r" latinLnBrk="0">
              <a:defRPr lang="ar-SA" sz="1400"/>
            </a:lvl5pPr>
            <a:lvl6pPr algn="r" latinLnBrk="0">
              <a:defRPr lang="ar-SA" sz="1600"/>
            </a:lvl6pPr>
            <a:lvl7pPr algn="r" latinLnBrk="0">
              <a:defRPr lang="ar-SA" sz="1600"/>
            </a:lvl7pPr>
            <a:lvl8pPr algn="r" latinLnBrk="0">
              <a:defRPr lang="ar-SA" sz="1600"/>
            </a:lvl8pPr>
            <a:lvl9pPr algn="r" latinLnBrk="0">
              <a:defRPr lang="ar-SA" sz="16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 flipH="1">
            <a:off x="0" y="283"/>
            <a:ext cx="4435717" cy="6856286"/>
          </a:xfrm>
          <a:prstGeom prst="rect">
            <a:avLst/>
          </a:prstGeom>
        </p:spPr>
      </p:pic>
      <p:sp>
        <p:nvSpPr>
          <p:cNvPr id="10" name="مستطيل 9"/>
          <p:cNvSpPr/>
          <p:nvPr userDrawn="1"/>
        </p:nvSpPr>
        <p:spPr>
          <a:xfrm>
            <a:off x="44386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1" name="مستطيل 10"/>
          <p:cNvSpPr/>
          <p:nvPr userDrawn="1"/>
        </p:nvSpPr>
        <p:spPr>
          <a:xfrm>
            <a:off x="4452846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73893" y="685226"/>
            <a:ext cx="6126480" cy="5486400"/>
          </a:xfrm>
        </p:spPr>
        <p:txBody>
          <a:bodyPr>
            <a:normAutofit/>
          </a:bodyPr>
          <a:lstStyle>
            <a:lvl1pPr algn="r" latinLnBrk="0">
              <a:defRPr lang="ar-SA" sz="20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400"/>
            </a:lvl4pPr>
            <a:lvl5pPr algn="r" latinLnBrk="0">
              <a:defRPr lang="ar-SA" sz="1400"/>
            </a:lvl5pPr>
            <a:lvl6pPr algn="r" latinLnBrk="0">
              <a:defRPr lang="ar-SA" sz="2000"/>
            </a:lvl6pPr>
            <a:lvl7pPr algn="r" latinLnBrk="0">
              <a:defRPr lang="ar-SA" sz="2000"/>
            </a:lvl7pPr>
            <a:lvl8pPr algn="r" latinLnBrk="0">
              <a:defRPr lang="ar-SA" sz="2000"/>
            </a:lvl8pPr>
            <a:lvl9pPr algn="r" latinLnBrk="0">
              <a:defRPr lang="ar-SA" sz="20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  <p:sp>
        <p:nvSpPr>
          <p:cNvPr id="12" name="عنوان 1"/>
          <p:cNvSpPr>
            <a:spLocks noGrp="1"/>
          </p:cNvSpPr>
          <p:nvPr>
            <p:ph type="title"/>
          </p:nvPr>
        </p:nvSpPr>
        <p:spPr>
          <a:xfrm>
            <a:off x="486701" y="2514600"/>
            <a:ext cx="3474720" cy="1600200"/>
          </a:xfrm>
        </p:spPr>
        <p:txBody>
          <a:bodyPr anchor="b"/>
          <a:lstStyle>
            <a:lvl1pPr algn="r" latinLnBrk="0">
              <a:defRPr lang="ar-SA" sz="3200"/>
            </a:lvl1pPr>
          </a:lstStyle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3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86701" y="4343400"/>
            <a:ext cx="3474720" cy="118872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800"/>
              </a:spcBef>
              <a:buNone/>
              <a:defRPr lang="ar-SA" sz="1800"/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 flipH="1">
            <a:off x="0" y="283"/>
            <a:ext cx="4435717" cy="685628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6701" y="2514600"/>
            <a:ext cx="3474720" cy="1600200"/>
          </a:xfrm>
        </p:spPr>
        <p:txBody>
          <a:bodyPr anchor="b"/>
          <a:lstStyle>
            <a:lvl1pPr algn="r" latinLnBrk="0">
              <a:defRPr lang="ar-SA" sz="3200"/>
            </a:lvl1pPr>
          </a:lstStyle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323867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 latinLnBrk="0">
              <a:buNone/>
              <a:defRPr lang="ar-SA" sz="2400"/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86701" y="4343400"/>
            <a:ext cx="3474720" cy="118872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800"/>
              </a:spcBef>
              <a:buNone/>
              <a:defRPr lang="ar-SA" sz="1800"/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t>‹#›</a:t>
            </a:fld>
            <a:endParaRPr lang="ar-SA"/>
          </a:p>
        </p:txBody>
      </p:sp>
      <p:sp>
        <p:nvSpPr>
          <p:cNvPr id="13" name="مستطيل 12"/>
          <p:cNvSpPr/>
          <p:nvPr userDrawn="1"/>
        </p:nvSpPr>
        <p:spPr>
          <a:xfrm>
            <a:off x="4433595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5" name="مستطيل 14"/>
          <p:cNvSpPr/>
          <p:nvPr userDrawn="1"/>
        </p:nvSpPr>
        <p:spPr>
          <a:xfrm>
            <a:off x="44386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6" name="مستطيل 15"/>
          <p:cNvSpPr/>
          <p:nvPr userDrawn="1"/>
        </p:nvSpPr>
        <p:spPr>
          <a:xfrm>
            <a:off x="4452846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ar-SA" dirty="0"/>
              <a:t>انقر لتحرير أنماط النص الرئيسي</a:t>
            </a:r>
          </a:p>
          <a:p>
            <a:pPr lvl="1" algn="r" rtl="1"/>
            <a:r>
              <a:rPr lang="ar-SA" dirty="0"/>
              <a:t>المستوى الثاني</a:t>
            </a:r>
          </a:p>
          <a:p>
            <a:pPr lvl="2" algn="r" rtl="1"/>
            <a:r>
              <a:rPr lang="ar-SA" dirty="0"/>
              <a:t>المستوى الثالث</a:t>
            </a:r>
          </a:p>
          <a:p>
            <a:pPr lvl="3" algn="r" rtl="1"/>
            <a:r>
              <a:rPr lang="ar-SA" dirty="0"/>
              <a:t>المستوى الرابع</a:t>
            </a:r>
          </a:p>
          <a:p>
            <a:pPr lvl="4" algn="r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2160813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00">
                <a:solidFill>
                  <a:schemeClr val="tx1"/>
                </a:solidFill>
              </a:defRPr>
            </a:lvl1pPr>
          </a:lstStyle>
          <a:p>
            <a:pPr algn="r" rtl="1"/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57150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00">
                <a:solidFill>
                  <a:schemeClr val="tx1"/>
                </a:solidFill>
              </a:defRPr>
            </a:lvl1pPr>
          </a:lstStyle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295400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pPr algn="r" rtl="1"/>
              <a:t>‹#›</a:t>
            </a:fld>
            <a:endParaRPr lang="ar-SA"/>
          </a:p>
        </p:txBody>
      </p:sp>
      <p:sp>
        <p:nvSpPr>
          <p:cNvPr id="8" name="مستطيل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ar-SA"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ar-SA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ar-SA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>
            <a:normAutofit/>
          </a:bodyPr>
          <a:lstStyle/>
          <a:p>
            <a:r>
              <a:rPr lang="ar-SA" altLang="ar-SA" sz="6600" dirty="0"/>
              <a:t>مبادئ قواعد البيانات </a:t>
            </a:r>
            <a:r>
              <a:rPr lang="en-US" altLang="ar-SA" sz="6600" dirty="0"/>
              <a:t>SQL</a:t>
            </a:r>
            <a:endParaRPr lang="ar-SA" sz="6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الفصل الرابع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3" y="1344706"/>
            <a:ext cx="3457574" cy="2460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10</a:t>
            </a:fld>
            <a:endParaRPr lang="ar-SA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47" y="0"/>
            <a:ext cx="7490011" cy="66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21977" y="1788459"/>
            <a:ext cx="10273552" cy="2478740"/>
          </a:xfrm>
        </p:spPr>
        <p:txBody>
          <a:bodyPr>
            <a:normAutofit/>
          </a:bodyPr>
          <a:lstStyle/>
          <a:p>
            <a:pPr algn="ctr"/>
            <a:r>
              <a:rPr lang="ar-SA" sz="7200" dirty="0" smtClean="0"/>
              <a:t>دوال التحويل</a:t>
            </a:r>
            <a:br>
              <a:rPr lang="ar-SA" sz="7200" dirty="0" smtClean="0"/>
            </a:br>
            <a:r>
              <a:rPr lang="en-US" sz="7200" cap="none" dirty="0" smtClean="0"/>
              <a:t>Conversion Function</a:t>
            </a:r>
            <a:endParaRPr lang="ar-SA" sz="720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1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4" y="5208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/>
              <a:t>دوال </a:t>
            </a:r>
            <a:r>
              <a:rPr lang="ar-SA" altLang="ar-SA" dirty="0" smtClean="0"/>
              <a:t>التحويل   </a:t>
            </a:r>
            <a:r>
              <a:rPr lang="en-US" altLang="ar-SA" dirty="0"/>
              <a:t>Conversion Function</a:t>
            </a:r>
            <a:endParaRPr lang="en-US" altLang="ar-SA" sz="28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12</a:t>
            </a:fld>
            <a:endParaRPr lang="ar-SA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161871"/>
              </p:ext>
            </p:extLst>
          </p:nvPr>
        </p:nvGraphicFramePr>
        <p:xfrm>
          <a:off x="1993641" y="1207491"/>
          <a:ext cx="9059839" cy="2745943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7261409"/>
                <a:gridCol w="1798430"/>
              </a:tblGrid>
              <a:tr h="7559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وظيفتها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الدالة </a:t>
                      </a:r>
                      <a:r>
                        <a:rPr lang="en-US" sz="2000" dirty="0">
                          <a:effectLst/>
                        </a:rPr>
                        <a:t>Function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332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يقوم بتحويل الأرقام  أو التواريخ إلى بيانات حرفيه  حسب طلب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fmt</a:t>
                      </a:r>
                      <a:r>
                        <a:rPr lang="ar-SA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TO_ CHCAR</a:t>
                      </a:r>
                    </a:p>
                  </a:txBody>
                  <a:tcPr marL="68580" marR="68580" marT="0" marB="0" anchor="ctr"/>
                </a:tc>
              </a:tr>
              <a:tr h="66332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يقوم بتحويل الحروف إلى بيانات من نوع  تاريخ </a:t>
                      </a:r>
                      <a:r>
                        <a:rPr lang="ar-S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حسب طلب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fmt</a:t>
                      </a:r>
                      <a:r>
                        <a:rPr lang="ar-S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TO_DATE</a:t>
                      </a:r>
                    </a:p>
                  </a:txBody>
                  <a:tcPr marL="68580" marR="68580" marT="0" marB="0" anchor="ctr"/>
                </a:tc>
              </a:tr>
              <a:tr h="66332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تقوم بتحويل البيانات </a:t>
                      </a:r>
                      <a:r>
                        <a:rPr lang="ar-SA" sz="20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الحرفيه</a:t>
                      </a:r>
                      <a:r>
                        <a:rPr lang="ar-SA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(الحروف) إلى أرقام </a:t>
                      </a:r>
                      <a:r>
                        <a:rPr lang="ar-S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حسب طلب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fmt</a:t>
                      </a:r>
                      <a:r>
                        <a:rPr lang="ar-S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TO_NUMBER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3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2784" y="1565829"/>
            <a:ext cx="5943600" cy="706724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الملخص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25788" y="2433919"/>
            <a:ext cx="6650597" cy="36589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r-SA" dirty="0" smtClean="0"/>
              <a:t>دوال الصف الواحد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 smtClean="0"/>
              <a:t>دوال </a:t>
            </a:r>
            <a:r>
              <a:rPr lang="ar-SA" dirty="0"/>
              <a:t>حرفية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/>
              <a:t>دوال </a:t>
            </a:r>
            <a:r>
              <a:rPr lang="ar-SA" dirty="0" smtClean="0"/>
              <a:t>رقمية</a:t>
            </a:r>
            <a:endParaRPr lang="ar-SA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/>
              <a:t>دوال تاريخ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/>
              <a:t>دوال تحويل </a:t>
            </a:r>
          </a:p>
        </p:txBody>
      </p:sp>
    </p:spTree>
    <p:extLst>
      <p:ext uri="{BB962C8B-B14F-4D97-AF65-F5344CB8AC3E}">
        <p14:creationId xmlns:p14="http://schemas.microsoft.com/office/powerpoint/2010/main" val="21206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21977" y="1788459"/>
            <a:ext cx="10273552" cy="2478740"/>
          </a:xfrm>
        </p:spPr>
        <p:txBody>
          <a:bodyPr>
            <a:normAutofit/>
          </a:bodyPr>
          <a:lstStyle/>
          <a:p>
            <a:pPr algn="ctr"/>
            <a:r>
              <a:rPr lang="ar-SA" sz="7200" dirty="0" smtClean="0"/>
              <a:t>الدوال الحرفية</a:t>
            </a:r>
            <a:br>
              <a:rPr lang="ar-SA" sz="7200" dirty="0" smtClean="0"/>
            </a:br>
            <a:r>
              <a:rPr lang="en-US" sz="7200" cap="none" dirty="0" smtClean="0"/>
              <a:t>Character Function</a:t>
            </a:r>
            <a:endParaRPr lang="ar-SA" sz="720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92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4" y="5208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/>
              <a:t>الدوال </a:t>
            </a:r>
            <a:r>
              <a:rPr lang="ar-SA" altLang="ar-SA" dirty="0" smtClean="0"/>
              <a:t>الحرفية   </a:t>
            </a:r>
            <a:r>
              <a:rPr lang="en-US" altLang="ar-SA" cap="none" dirty="0" smtClean="0"/>
              <a:t>Character Function</a:t>
            </a:r>
            <a:endParaRPr lang="en-US" altLang="ar-SA" sz="28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1021976" y="771694"/>
            <a:ext cx="10031506" cy="4424082"/>
          </a:xfrm>
        </p:spPr>
        <p:txBody>
          <a:bodyPr>
            <a:noAutofit/>
          </a:bodyPr>
          <a:lstStyle/>
          <a:p>
            <a:r>
              <a:rPr lang="ar-SA" b="1" dirty="0"/>
              <a:t>هي دوال تتعامل مع البيانات الحرفية وتكون نتيجتها إما حرفاً أو رقماً:</a:t>
            </a:r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4</a:t>
            </a:fld>
            <a:endParaRPr lang="ar-SA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2658"/>
              </p:ext>
            </p:extLst>
          </p:nvPr>
        </p:nvGraphicFramePr>
        <p:xfrm>
          <a:off x="874059" y="1207490"/>
          <a:ext cx="10179422" cy="4991606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8803825"/>
                <a:gridCol w="1375597"/>
              </a:tblGrid>
              <a:tr h="6741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وظيفتها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الدالة </a:t>
                      </a:r>
                      <a:r>
                        <a:rPr lang="en-US" sz="2000">
                          <a:effectLst/>
                        </a:rPr>
                        <a:t>Function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836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دالة تستخدم لتحويل جميع الحروف إلى حروف صغيرة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LOWER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836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دالة تستخدم لتحويل جميع الحروف إلى حروف كبيرة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UPPER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836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دالة تستخدم لتحويل الحرف الأول إلى حرف كبير وباقي الحروف إلى صغيرة 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INITCAP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836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دالة ربط من عمودين أو سلسلتين تماما مثل أداة الربط (||)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CONCAT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836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دالة تستخدم لقطع جزء من عمود أو سلسلة بداية </a:t>
                      </a:r>
                      <a:r>
                        <a:rPr lang="en-US" sz="2000">
                          <a:effectLst/>
                        </a:rPr>
                        <a:t>m </a:t>
                      </a:r>
                      <a:r>
                        <a:rPr lang="ar-SA" sz="2000">
                          <a:effectLst/>
                        </a:rPr>
                        <a:t>ونهاية الحروف هي </a:t>
                      </a:r>
                      <a:r>
                        <a:rPr lang="en-US" sz="2000">
                          <a:effectLst/>
                        </a:rPr>
                        <a:t>n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SUBSTR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836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دالة تستخدم لإيجاد عدد حروف (الناتج عدد)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LENGTH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29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دالة تستخدم لتحديد مكان حرف معين داخل عمود(الناتج عدد) والحرف </a:t>
                      </a:r>
                      <a:r>
                        <a:rPr lang="en-US" sz="2000">
                          <a:effectLst/>
                        </a:rPr>
                        <a:t>m</a:t>
                      </a:r>
                      <a:r>
                        <a:rPr lang="ar-SA" sz="2000">
                          <a:effectLst/>
                        </a:rPr>
                        <a:t> يعبر عن الحرف المراد تحديد مكانه  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INSTR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29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دالة تستخدم لضبط بيانات عمود ناحية اليمين وذلك بملء حرف معين من اليسار والحرف </a:t>
                      </a:r>
                      <a:r>
                        <a:rPr lang="en-US" sz="2000">
                          <a:effectLst/>
                        </a:rPr>
                        <a:t>n</a:t>
                      </a:r>
                      <a:r>
                        <a:rPr lang="ar-SA" sz="2000">
                          <a:effectLst/>
                        </a:rPr>
                        <a:t> لتحديد الطول بعد الضبط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LPAD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29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دالة تستخدم لضبط بيانات عمود ناحية اليسار وذلك بملء حرف معين من اليمين والحرف </a:t>
                      </a:r>
                      <a:r>
                        <a:rPr lang="en-US" sz="2000" dirty="0">
                          <a:effectLst/>
                        </a:rPr>
                        <a:t>n</a:t>
                      </a:r>
                      <a:r>
                        <a:rPr lang="ar-SA" sz="2000" dirty="0">
                          <a:effectLst/>
                        </a:rPr>
                        <a:t> لتحديد الطول بعد الضبط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RPAD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836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</a:rPr>
                        <a:t>دالة تستخدم لقطع حرف معين من بداية أو نهاية الكلمة فقط </a:t>
                      </a:r>
                      <a:endParaRPr lang="en-US" sz="20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TRIM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4" y="5208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 smtClean="0"/>
              <a:t>مثال:</a:t>
            </a:r>
            <a:endParaRPr lang="en-US" altLang="ar-SA" sz="28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5</a:t>
            </a:fld>
            <a:endParaRPr lang="ar-SA" dirty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55091"/>
              </p:ext>
            </p:extLst>
          </p:nvPr>
        </p:nvGraphicFramePr>
        <p:xfrm>
          <a:off x="2233010" y="843227"/>
          <a:ext cx="7848872" cy="49480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07039"/>
                <a:gridCol w="5941833"/>
              </a:tblGrid>
              <a:tr h="390522">
                <a:tc>
                  <a:txBody>
                    <a:bodyPr/>
                    <a:lstStyle/>
                    <a:p>
                      <a:pPr rtl="1"/>
                      <a:r>
                        <a:rPr lang="ar-SA" sz="2000" dirty="0" smtClean="0"/>
                        <a:t>النتيجة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2000" dirty="0" smtClean="0"/>
                        <a:t>المــــــثــــــــال</a:t>
                      </a:r>
                      <a:endParaRPr lang="ar-SA" sz="2000" dirty="0"/>
                    </a:p>
                  </a:txBody>
                  <a:tcPr/>
                </a:tc>
              </a:tr>
              <a:tr h="390522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good</a:t>
                      </a:r>
                      <a:r>
                        <a:rPr lang="en-US" sz="2000" b="1" baseline="0" dirty="0" smtClean="0"/>
                        <a:t> by 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 sele</a:t>
                      </a:r>
                      <a:r>
                        <a:rPr lang="en-US" sz="2000" baseline="0" dirty="0" smtClean="0"/>
                        <a:t>ct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LOWER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(‘GOOD by’) from dual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;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05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GOOD BY</a:t>
                      </a:r>
                      <a:endParaRPr lang="ar-SA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sele</a:t>
                      </a:r>
                      <a:r>
                        <a:rPr lang="en-US" sz="2000" baseline="0" dirty="0" smtClean="0"/>
                        <a:t>ct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UPPER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(‘GOOD by’) from dual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;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05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Good</a:t>
                      </a:r>
                      <a:endParaRPr lang="ar-SA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sele</a:t>
                      </a:r>
                      <a:r>
                        <a:rPr lang="en-US" sz="2000" baseline="0" dirty="0" smtClean="0"/>
                        <a:t>ct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INITCAP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(‘GOOD’) from dual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;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0522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GOODBY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sele</a:t>
                      </a:r>
                      <a:r>
                        <a:rPr lang="en-US" sz="2000" baseline="0" dirty="0" smtClean="0"/>
                        <a:t>ct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CONCAT </a:t>
                      </a:r>
                      <a:r>
                        <a:rPr lang="en-US" sz="2000" smtClean="0">
                          <a:solidFill>
                            <a:schemeClr val="tx1"/>
                          </a:solidFill>
                        </a:rPr>
                        <a:t>(‘GOOD’ ,’By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’) from dual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;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0522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OOD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sele</a:t>
                      </a:r>
                      <a:r>
                        <a:rPr lang="en-US" sz="2000" baseline="0" dirty="0" smtClean="0"/>
                        <a:t>ct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SUBSTR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(‘GOOD By’,2,3) from dual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;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0522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4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sele</a:t>
                      </a:r>
                      <a:r>
                        <a:rPr lang="en-US" sz="2000" baseline="0" dirty="0" smtClean="0"/>
                        <a:t>ct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LENGTH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(‘GOOD’) from dual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;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0522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4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sele</a:t>
                      </a:r>
                      <a:r>
                        <a:rPr lang="en-US" sz="2000" baseline="0" dirty="0" smtClean="0"/>
                        <a:t>ct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INSTR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(‘GOOD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’ , ’D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’) from dual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;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0923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*****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AHMAD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sele</a:t>
                      </a:r>
                      <a:r>
                        <a:rPr lang="en-US" sz="2000" baseline="0" dirty="0" smtClean="0"/>
                        <a:t>ct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LPAD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(‘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AHMAD’, 10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,’*’) from dual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;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092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AHMAD*****</a:t>
                      </a:r>
                      <a:endParaRPr lang="ar-SA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sele</a:t>
                      </a:r>
                      <a:r>
                        <a:rPr lang="en-US" sz="2000" baseline="0" dirty="0" smtClean="0"/>
                        <a:t>ct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RPAD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(‘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AHMAD’ ,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10,’*’)  from dual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;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052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AML</a:t>
                      </a:r>
                      <a:endParaRPr lang="ar-SA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sele</a:t>
                      </a:r>
                      <a:r>
                        <a:rPr lang="en-US" sz="2000" baseline="0" dirty="0" smtClean="0"/>
                        <a:t>ct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TRIM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 ‘S’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FROM ‘ SAML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’) from dual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;</a:t>
                      </a:r>
                      <a:endParaRPr lang="ar-S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3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4" y="5208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 smtClean="0"/>
              <a:t>مثال:</a:t>
            </a:r>
            <a:endParaRPr lang="en-US" altLang="ar-SA" sz="28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6</a:t>
            </a:fld>
            <a:endParaRPr lang="ar-SA" dirty="0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29149386"/>
              </p:ext>
            </p:extLst>
          </p:nvPr>
        </p:nvGraphicFramePr>
        <p:xfrm>
          <a:off x="1295400" y="4417346"/>
          <a:ext cx="7572914" cy="15017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48230"/>
                <a:gridCol w="1537018"/>
                <a:gridCol w="1516380"/>
                <a:gridCol w="2171286"/>
              </a:tblGrid>
              <a:tr h="658469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CONCAT(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ename,job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INICAP(job)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UPPER(job)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LOWER (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ename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2165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SCOTTANALYST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Analyst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ANALYST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Scott</a:t>
                      </a:r>
                      <a:endParaRPr lang="ar-SA" dirty="0"/>
                    </a:p>
                  </a:txBody>
                  <a:tcPr anchor="ctr"/>
                </a:tc>
              </a:tr>
              <a:tr h="421651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FORDANALYST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Analyst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ANALYST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ford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649941" y="1421077"/>
            <a:ext cx="104035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SQL&gt; select </a:t>
            </a:r>
            <a:r>
              <a:rPr lang="en-US" sz="2400" dirty="0" smtClean="0">
                <a:solidFill>
                  <a:srgbClr val="FF0000"/>
                </a:solidFill>
              </a:rPr>
              <a:t>LOWER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ename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UPPER</a:t>
            </a:r>
            <a:r>
              <a:rPr lang="en-US" sz="2400" dirty="0" smtClean="0">
                <a:solidFill>
                  <a:schemeClr val="tx1"/>
                </a:solidFill>
              </a:rPr>
              <a:t>(job)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INICAP</a:t>
            </a:r>
            <a:r>
              <a:rPr lang="en-US" sz="2400" dirty="0" smtClean="0">
                <a:solidFill>
                  <a:schemeClr val="tx1"/>
                </a:solidFill>
              </a:rPr>
              <a:t>(job),   </a:t>
            </a:r>
            <a:r>
              <a:rPr lang="en-US" sz="2400" dirty="0" smtClean="0">
                <a:solidFill>
                  <a:srgbClr val="FF0000"/>
                </a:solidFill>
              </a:rPr>
              <a:t>CONCAT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ename,job</a:t>
            </a:r>
            <a:r>
              <a:rPr lang="en-US" sz="2400" dirty="0" smtClean="0"/>
              <a:t> ) </a:t>
            </a:r>
          </a:p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dirty="0" smtClean="0">
                <a:solidFill>
                  <a:srgbClr val="FF0000"/>
                </a:solidFill>
              </a:rPr>
              <a:t>FROM</a:t>
            </a:r>
            <a:r>
              <a:rPr lang="en-US" sz="2400" dirty="0" smtClean="0"/>
              <a:t> </a:t>
            </a:r>
            <a:r>
              <a:rPr lang="en-US" sz="2400" dirty="0" err="1" smtClean="0"/>
              <a:t>emp</a:t>
            </a:r>
            <a:endParaRPr lang="en-US" sz="2400" dirty="0" smtClean="0"/>
          </a:p>
          <a:p>
            <a:pPr algn="l" rtl="0"/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dirty="0" smtClean="0">
                <a:solidFill>
                  <a:srgbClr val="FF0000"/>
                </a:solidFill>
              </a:rPr>
              <a:t>Where</a:t>
            </a:r>
            <a:r>
              <a:rPr lang="en-US" sz="2400" dirty="0" smtClean="0"/>
              <a:t> </a:t>
            </a:r>
            <a:r>
              <a:rPr lang="en-US" sz="2400" dirty="0" err="1" smtClean="0"/>
              <a:t>sal</a:t>
            </a:r>
            <a:r>
              <a:rPr lang="en-US" sz="2400" dirty="0" smtClean="0"/>
              <a:t> =3000;</a:t>
            </a: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46853"/>
              </p:ext>
            </p:extLst>
          </p:nvPr>
        </p:nvGraphicFramePr>
        <p:xfrm>
          <a:off x="7946087" y="2864238"/>
          <a:ext cx="3336032" cy="13029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68016"/>
                <a:gridCol w="1668016"/>
              </a:tblGrid>
              <a:tr h="21495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job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ename</a:t>
                      </a: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6858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analyst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Scott</a:t>
                      </a:r>
                      <a:endParaRPr lang="ar-SA" dirty="0"/>
                    </a:p>
                  </a:txBody>
                  <a:tcPr anchor="ctr"/>
                </a:tc>
              </a:tr>
              <a:tr h="46858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analyst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ford</a:t>
                      </a:r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21977" y="1788459"/>
            <a:ext cx="10273552" cy="2478740"/>
          </a:xfrm>
        </p:spPr>
        <p:txBody>
          <a:bodyPr>
            <a:normAutofit/>
          </a:bodyPr>
          <a:lstStyle/>
          <a:p>
            <a:pPr algn="ctr"/>
            <a:r>
              <a:rPr lang="ar-SA" sz="7200" dirty="0" smtClean="0"/>
              <a:t>دوال التاريخ</a:t>
            </a:r>
            <a:br>
              <a:rPr lang="ar-SA" sz="7200" dirty="0" smtClean="0"/>
            </a:br>
            <a:r>
              <a:rPr lang="en-US" sz="7200" cap="none" dirty="0" smtClean="0"/>
              <a:t>Date Function</a:t>
            </a:r>
            <a:endParaRPr lang="ar-SA" sz="720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/>
              <a:t>T/Arwa M. AlSarami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3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4" y="5208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/>
              <a:t>دوال </a:t>
            </a:r>
            <a:r>
              <a:rPr lang="ar-SA" altLang="ar-SA" dirty="0" smtClean="0"/>
              <a:t>التاريخ    </a:t>
            </a:r>
            <a:r>
              <a:rPr lang="en-US" altLang="ar-SA" dirty="0" smtClean="0"/>
              <a:t>Date </a:t>
            </a:r>
            <a:r>
              <a:rPr lang="en-US" altLang="ar-SA" dirty="0"/>
              <a:t>Function</a:t>
            </a:r>
            <a:endParaRPr lang="en-US" altLang="ar-SA" sz="28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1021976" y="771694"/>
            <a:ext cx="10031506" cy="4424082"/>
          </a:xfrm>
        </p:spPr>
        <p:txBody>
          <a:bodyPr>
            <a:noAutofit/>
          </a:bodyPr>
          <a:lstStyle/>
          <a:p>
            <a:r>
              <a:rPr lang="ar-SA" b="1" dirty="0"/>
              <a:t>هي دوال تتعامل مع البيانات </a:t>
            </a:r>
            <a:r>
              <a:rPr lang="ar-SA" b="1" dirty="0" smtClean="0"/>
              <a:t>التي من النوع تاريخ.</a:t>
            </a:r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8</a:t>
            </a:fld>
            <a:endParaRPr lang="ar-SA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90058"/>
              </p:ext>
            </p:extLst>
          </p:nvPr>
        </p:nvGraphicFramePr>
        <p:xfrm>
          <a:off x="927848" y="1207491"/>
          <a:ext cx="10757646" cy="4518755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6871447"/>
                <a:gridCol w="3886199"/>
              </a:tblGrid>
              <a:tr h="63069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وظيفتها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الدالة </a:t>
                      </a:r>
                      <a:r>
                        <a:rPr lang="en-US" sz="2000" dirty="0">
                          <a:effectLst/>
                        </a:rPr>
                        <a:t>Function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341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/>
                        </a:rPr>
                        <a:t>دالة تستخدم لعرض تاريخ النظام الموجود بالجهاز (التاريخ الحالي)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SYSDATE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6757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دالة </a:t>
                      </a:r>
                      <a:r>
                        <a:rPr lang="ar-SA" sz="2000" dirty="0" smtClean="0">
                          <a:effectLst/>
                        </a:rPr>
                        <a:t>لإيجاد</a:t>
                      </a:r>
                      <a:r>
                        <a:rPr lang="ar-SA" sz="2000" baseline="0" dirty="0" smtClean="0">
                          <a:effectLst/>
                        </a:rPr>
                        <a:t> عدد الأشهر بين تاريخين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Mounths_Between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(date1, date2)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5341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دالة </a:t>
                      </a:r>
                      <a:r>
                        <a:rPr lang="ar-SA" sz="2000" dirty="0" smtClean="0">
                          <a:effectLst/>
                        </a:rPr>
                        <a:t>لإضافة عدد معين من الأشهر على تاريخ معطى 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Add_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Mounths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(date,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n)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341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/>
                        </a:rPr>
                        <a:t>دالة لإيجاد</a:t>
                      </a:r>
                      <a:r>
                        <a:rPr lang="ar-SA" sz="2000" baseline="0" dirty="0" smtClean="0">
                          <a:effectLst/>
                        </a:rPr>
                        <a:t> تاريخ يوم معين بعد تاريخ معطى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Next_Day</a:t>
                      </a:r>
                      <a:r>
                        <a:rPr lang="en-US" sz="2000" dirty="0" smtClean="0">
                          <a:effectLst/>
                        </a:rPr>
                        <a:t>(date,</a:t>
                      </a:r>
                      <a:r>
                        <a:rPr lang="en-US" sz="2000" baseline="0" dirty="0" smtClean="0">
                          <a:effectLst/>
                        </a:rPr>
                        <a:t> ‘Day’)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341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/>
                        </a:rPr>
                        <a:t>دالة لإيجاد آخر يوم في الشهر لتاريخ معطى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Last_Day</a:t>
                      </a:r>
                      <a:r>
                        <a:rPr lang="en-US" sz="2000" dirty="0" smtClean="0">
                          <a:effectLst/>
                        </a:rPr>
                        <a:t>(date)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341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/>
                        </a:rPr>
                        <a:t>دالة تستخدم لتقريب التاريخ لأقرب شهر</a:t>
                      </a:r>
                      <a:r>
                        <a:rPr lang="ar-SA" sz="2000" baseline="0" dirty="0" smtClean="0">
                          <a:effectLst/>
                        </a:rPr>
                        <a:t> أو سنة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Round(date</a:t>
                      </a:r>
                      <a:r>
                        <a:rPr lang="en-US" sz="2000" dirty="0">
                          <a:solidFill>
                            <a:srgbClr val="7B7B7B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55341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effectLst/>
                        </a:rPr>
                        <a:t>دالة تستخدم لقص التاريخ لأقرب شهر</a:t>
                      </a:r>
                      <a:r>
                        <a:rPr lang="ar-SA" sz="2000" baseline="0" dirty="0" smtClean="0">
                          <a:effectLst/>
                        </a:rPr>
                        <a:t> أو سنة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Trunc</a:t>
                      </a:r>
                      <a:r>
                        <a:rPr lang="en-US" sz="2000" dirty="0" smtClean="0">
                          <a:effectLst/>
                        </a:rPr>
                        <a:t>(date)</a:t>
                      </a:r>
                      <a:endParaRPr lang="en-US" sz="20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4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3034" y="5208"/>
            <a:ext cx="10300447" cy="614082"/>
          </a:xfrm>
        </p:spPr>
        <p:txBody>
          <a:bodyPr>
            <a:normAutofit/>
          </a:bodyPr>
          <a:lstStyle/>
          <a:p>
            <a:r>
              <a:rPr lang="ar-SA" altLang="ar-SA" dirty="0" smtClean="0"/>
              <a:t>مثال:</a:t>
            </a:r>
            <a:endParaRPr lang="en-US" altLang="ar-SA" sz="280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/>
              <a:t>T/Arwa M. </a:t>
            </a:r>
            <a:r>
              <a:rPr lang="en-US" dirty="0" err="1" smtClean="0"/>
              <a:t>AlSarami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E31375A4-56A4-47D6-9801-1991572033F7}" type="slidenum">
              <a:rPr lang="ar-SA" smtClean="0"/>
              <a:t>9</a:t>
            </a:fld>
            <a:endParaRPr lang="ar-SA" dirty="0"/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889235"/>
              </p:ext>
            </p:extLst>
          </p:nvPr>
        </p:nvGraphicFramePr>
        <p:xfrm>
          <a:off x="564774" y="2474985"/>
          <a:ext cx="10676966" cy="865996"/>
        </p:xfrm>
        <a:graphic>
          <a:graphicData uri="http://schemas.openxmlformats.org/drawingml/2006/table">
            <a:tbl>
              <a:tblPr rtl="1">
                <a:tableStyleId>{9DCAF9ED-07DC-4A11-8D7F-57B35C25682E}</a:tableStyleId>
              </a:tblPr>
              <a:tblGrid>
                <a:gridCol w="944289"/>
                <a:gridCol w="1064200"/>
                <a:gridCol w="779414"/>
                <a:gridCol w="619535"/>
                <a:gridCol w="579563"/>
                <a:gridCol w="639518"/>
                <a:gridCol w="524606"/>
                <a:gridCol w="967287"/>
                <a:gridCol w="1116146"/>
                <a:gridCol w="979263"/>
                <a:gridCol w="1219082"/>
                <a:gridCol w="1244063"/>
              </a:tblGrid>
              <a:tr h="183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600" u="none" strike="noStrike" dirty="0">
                          <a:effectLst/>
                        </a:rPr>
                        <a:t>1</a:t>
                      </a:r>
                      <a:endParaRPr lang="ar-S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600" u="none" strike="noStrike">
                          <a:effectLst/>
                        </a:rPr>
                        <a:t>2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600" u="none" strike="noStrike">
                          <a:effectLst/>
                        </a:rPr>
                        <a:t>3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600" u="none" strike="noStrike">
                          <a:effectLst/>
                        </a:rPr>
                        <a:t>4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600" u="none" strike="noStrike">
                          <a:effectLst/>
                        </a:rPr>
                        <a:t>5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600" u="none" strike="noStrike">
                          <a:effectLst/>
                        </a:rPr>
                        <a:t>6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600" u="none" strike="noStrike">
                          <a:effectLst/>
                        </a:rPr>
                        <a:t>7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600" u="none" strike="noStrike">
                          <a:effectLst/>
                        </a:rPr>
                        <a:t>8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600" u="none" strike="noStrike">
                          <a:effectLst/>
                        </a:rPr>
                        <a:t>9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600" u="none" strike="noStrike">
                          <a:effectLst/>
                        </a:rPr>
                        <a:t>10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600" u="none" strike="noStrike">
                          <a:effectLst/>
                        </a:rPr>
                        <a:t>11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1600" u="none" strike="noStrike">
                          <a:effectLst/>
                        </a:rPr>
                        <a:t>12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266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u="none" strike="noStrike">
                          <a:effectLst/>
                        </a:rPr>
                        <a:t>يناير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u="none" strike="noStrike" dirty="0">
                          <a:effectLst/>
                        </a:rPr>
                        <a:t>فبراير</a:t>
                      </a:r>
                      <a:endParaRPr lang="ar-S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u="none" strike="noStrike">
                          <a:effectLst/>
                        </a:rPr>
                        <a:t>مارس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u="none" strike="noStrike">
                          <a:effectLst/>
                        </a:rPr>
                        <a:t>أبريل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u="none" strike="noStrike">
                          <a:effectLst/>
                        </a:rPr>
                        <a:t>مايو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u="none" strike="noStrike">
                          <a:effectLst/>
                        </a:rPr>
                        <a:t>يونيو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u="none" strike="noStrike">
                          <a:effectLst/>
                        </a:rPr>
                        <a:t>يوليو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u="none" strike="noStrike">
                          <a:effectLst/>
                        </a:rPr>
                        <a:t>أغسطس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u="none" strike="noStrike">
                          <a:effectLst/>
                        </a:rPr>
                        <a:t>سبتمبر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u="none" strike="noStrike">
                          <a:effectLst/>
                        </a:rPr>
                        <a:t>أكتوبر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u="none" strike="noStrike">
                          <a:effectLst/>
                        </a:rPr>
                        <a:t>نوفمبر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600" u="none" strike="noStrike">
                          <a:effectLst/>
                        </a:rPr>
                        <a:t>ديسمبر</a:t>
                      </a:r>
                      <a:endParaRPr lang="ar-S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3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January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February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March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April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May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June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July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August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September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October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November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December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5832886" y="1604532"/>
            <a:ext cx="5408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b="1" dirty="0" smtClean="0"/>
              <a:t>نتذكر أن ترتيب الأشهر الميلادية: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للأعمال بخط أحمر (شاشة كبيرة)</Template>
  <TotalTime>0</TotalTime>
  <Words>596</Words>
  <Application>Microsoft Office PowerPoint</Application>
  <PresentationFormat>ملء الشاشة</PresentationFormat>
  <Paragraphs>173</Paragraphs>
  <Slides>12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Tahoma</vt:lpstr>
      <vt:lpstr>Red Line Business 16x9</vt:lpstr>
      <vt:lpstr>مبادئ قواعد البيانات SQL</vt:lpstr>
      <vt:lpstr>الملخص</vt:lpstr>
      <vt:lpstr>الدوال الحرفية Character Function</vt:lpstr>
      <vt:lpstr>الدوال الحرفية   Character Function</vt:lpstr>
      <vt:lpstr>مثال:</vt:lpstr>
      <vt:lpstr>مثال:</vt:lpstr>
      <vt:lpstr>دوال التاريخ Date Function</vt:lpstr>
      <vt:lpstr>دوال التاريخ    Date Function</vt:lpstr>
      <vt:lpstr>مثال:</vt:lpstr>
      <vt:lpstr>عرض تقديمي في PowerPoint</vt:lpstr>
      <vt:lpstr>دوال التحويل Conversion Function</vt:lpstr>
      <vt:lpstr>دوال التحويل   Conversion Function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2017-02-06T21:47:44Z</dcterms:created>
  <dcterms:modified xsi:type="dcterms:W3CDTF">2017-04-23T20:06:37Z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