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48"/>
  </p:notesMasterIdLst>
  <p:sldIdLst>
    <p:sldId id="256" r:id="rId2"/>
    <p:sldId id="257" r:id="rId3"/>
    <p:sldId id="305" r:id="rId4"/>
    <p:sldId id="258" r:id="rId5"/>
    <p:sldId id="259" r:id="rId6"/>
    <p:sldId id="306" r:id="rId7"/>
    <p:sldId id="308" r:id="rId8"/>
    <p:sldId id="307" r:id="rId9"/>
    <p:sldId id="260" r:id="rId10"/>
    <p:sldId id="261" r:id="rId11"/>
    <p:sldId id="309" r:id="rId12"/>
    <p:sldId id="286" r:id="rId13"/>
    <p:sldId id="262" r:id="rId14"/>
    <p:sldId id="295" r:id="rId15"/>
    <p:sldId id="303" r:id="rId16"/>
    <p:sldId id="263" r:id="rId17"/>
    <p:sldId id="264" r:id="rId18"/>
    <p:sldId id="265" r:id="rId19"/>
    <p:sldId id="266" r:id="rId20"/>
    <p:sldId id="267" r:id="rId21"/>
    <p:sldId id="268" r:id="rId22"/>
    <p:sldId id="269" r:id="rId23"/>
    <p:sldId id="270" r:id="rId24"/>
    <p:sldId id="296" r:id="rId25"/>
    <p:sldId id="297" r:id="rId26"/>
    <p:sldId id="298" r:id="rId27"/>
    <p:sldId id="300" r:id="rId28"/>
    <p:sldId id="301" r:id="rId29"/>
    <p:sldId id="275" r:id="rId30"/>
    <p:sldId id="276" r:id="rId31"/>
    <p:sldId id="277" r:id="rId32"/>
    <p:sldId id="278" r:id="rId33"/>
    <p:sldId id="279" r:id="rId34"/>
    <p:sldId id="280" r:id="rId35"/>
    <p:sldId id="304" r:id="rId36"/>
    <p:sldId id="281" r:id="rId37"/>
    <p:sldId id="282" r:id="rId38"/>
    <p:sldId id="283" r:id="rId39"/>
    <p:sldId id="284" r:id="rId40"/>
    <p:sldId id="285" r:id="rId41"/>
    <p:sldId id="287" r:id="rId42"/>
    <p:sldId id="288" r:id="rId43"/>
    <p:sldId id="289" r:id="rId44"/>
    <p:sldId id="290" r:id="rId45"/>
    <p:sldId id="291" r:id="rId46"/>
    <p:sldId id="292" r:id="rId4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60" d="100"/>
          <a:sy n="60" d="100"/>
        </p:scale>
        <p:origin x="1602"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F892C5D-AEAB-41DF-BBE1-BA4B9A8B9DA7}" type="datetimeFigureOut">
              <a:rPr lang="ar-SA" smtClean="0"/>
              <a:t>19/07/39</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0DB5A4B-E060-456C-B2B5-777235DAF1F1}" type="slidenum">
              <a:rPr lang="ar-SA" smtClean="0"/>
              <a:t>‹#›</a:t>
            </a:fld>
            <a:endParaRPr lang="ar-SA"/>
          </a:p>
        </p:txBody>
      </p:sp>
    </p:spTree>
    <p:extLst>
      <p:ext uri="{BB962C8B-B14F-4D97-AF65-F5344CB8AC3E}">
        <p14:creationId xmlns:p14="http://schemas.microsoft.com/office/powerpoint/2010/main" val="280787806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0" y="3124200"/>
            <a:ext cx="6172200" cy="1894362"/>
          </a:xfrm>
        </p:spPr>
        <p:txBody>
          <a:bodyPr/>
          <a:lstStyle>
            <a:lvl1pPr>
              <a:defRPr b="1"/>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097"/>
            <a:ext cx="2286000" cy="381000"/>
          </a:xfrm>
        </p:spPr>
        <p:txBody>
          <a:bodyPr/>
          <a:lstStyle/>
          <a:p>
            <a:fld id="{3D118D69-713D-4303-9528-4D9D90A51E40}" type="datetime1">
              <a:rPr lang="ar-SA" smtClean="0"/>
              <a:t>19/07/39</a:t>
            </a:fld>
            <a:endParaRPr lang="ar-SA"/>
          </a:p>
        </p:txBody>
      </p:sp>
      <p:sp>
        <p:nvSpPr>
          <p:cNvPr id="17" name="عنصر نائب للتذييل 16"/>
          <p:cNvSpPr>
            <a:spLocks noGrp="1"/>
          </p:cNvSpPr>
          <p:nvPr>
            <p:ph type="ftr" sz="quarter" idx="11"/>
          </p:nvPr>
        </p:nvSpPr>
        <p:spPr bwMode="auto">
          <a:xfrm rot="5400000">
            <a:off x="7077269" y="4181669"/>
            <a:ext cx="3657600" cy="384048"/>
          </a:xfrm>
        </p:spPr>
        <p:txBody>
          <a:bodyPr/>
          <a:lstStyle/>
          <a:p>
            <a:r>
              <a:rPr lang="en-US" smtClean="0"/>
              <a:t>T.Bedoor</a:t>
            </a:r>
            <a:endParaRPr lang="ar-SA"/>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شكل بيضاوي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fld id="{E43BB14B-BAB4-40CE-A5A7-94DAA4BA9174}"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8BB0A87-A850-4C4C-B69B-31FF8C4CD93C}" type="datetime1">
              <a:rPr lang="ar-SA" smtClean="0"/>
              <a:t>19/07/39</a:t>
            </a:fld>
            <a:endParaRPr lang="ar-SA"/>
          </a:p>
        </p:txBody>
      </p:sp>
      <p:sp>
        <p:nvSpPr>
          <p:cNvPr id="5" name="عنصر نائب للتذييل 4"/>
          <p:cNvSpPr>
            <a:spLocks noGrp="1"/>
          </p:cNvSpPr>
          <p:nvPr>
            <p:ph type="ftr" sz="quarter" idx="11"/>
          </p:nvPr>
        </p:nvSpPr>
        <p:spPr/>
        <p:txBody>
          <a:bodyPr/>
          <a:lstStyle/>
          <a:p>
            <a:r>
              <a:rPr lang="en-US" smtClean="0"/>
              <a:t>T.Bedoor</a:t>
            </a:r>
            <a:endParaRPr lang="ar-SA"/>
          </a:p>
        </p:txBody>
      </p:sp>
      <p:sp>
        <p:nvSpPr>
          <p:cNvPr id="6" name="عنصر نائب لرقم الشريحة 5"/>
          <p:cNvSpPr>
            <a:spLocks noGrp="1"/>
          </p:cNvSpPr>
          <p:nvPr>
            <p:ph type="sldNum" sz="quarter" idx="12"/>
          </p:nvPr>
        </p:nvSpPr>
        <p:spPr/>
        <p:txBody>
          <a:bodyPr/>
          <a:lstStyle/>
          <a:p>
            <a:fld id="{E43BB14B-BAB4-40CE-A5A7-94DAA4BA9174}"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1676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FEF15FB6-2492-48F5-A3D7-B80D91CFD38A}" type="datetime1">
              <a:rPr lang="ar-SA" smtClean="0"/>
              <a:t>19/07/39</a:t>
            </a:fld>
            <a:endParaRPr lang="ar-SA"/>
          </a:p>
        </p:txBody>
      </p:sp>
      <p:sp>
        <p:nvSpPr>
          <p:cNvPr id="5" name="عنصر نائب للتذييل 4"/>
          <p:cNvSpPr>
            <a:spLocks noGrp="1"/>
          </p:cNvSpPr>
          <p:nvPr>
            <p:ph type="ftr" sz="quarter" idx="11"/>
          </p:nvPr>
        </p:nvSpPr>
        <p:spPr/>
        <p:txBody>
          <a:bodyPr/>
          <a:lstStyle/>
          <a:p>
            <a:r>
              <a:rPr lang="en-US" smtClean="0"/>
              <a:t>T.Bedoor</a:t>
            </a:r>
            <a:endParaRPr lang="ar-SA"/>
          </a:p>
        </p:txBody>
      </p:sp>
      <p:sp>
        <p:nvSpPr>
          <p:cNvPr id="6" name="عنصر نائب لرقم الشريحة 5"/>
          <p:cNvSpPr>
            <a:spLocks noGrp="1"/>
          </p:cNvSpPr>
          <p:nvPr>
            <p:ph type="sldNum" sz="quarter" idx="12"/>
          </p:nvPr>
        </p:nvSpPr>
        <p:spPr/>
        <p:txBody>
          <a:bodyPr/>
          <a:lstStyle/>
          <a:p>
            <a:fld id="{E43BB14B-BAB4-40CE-A5A7-94DAA4BA9174}" type="slidenum">
              <a:rPr lang="ar-SA" smtClean="0"/>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عنوان، ومحتوى، واثنان من ال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quarter" idx="2"/>
          </p:nvPr>
        </p:nvSpPr>
        <p:spPr>
          <a:xfrm>
            <a:off x="4648200" y="1600200"/>
            <a:ext cx="4038600" cy="21859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محتوى 4"/>
          <p:cNvSpPr>
            <a:spLocks noGrp="1"/>
          </p:cNvSpPr>
          <p:nvPr>
            <p:ph sz="quarter" idx="3"/>
          </p:nvPr>
        </p:nvSpPr>
        <p:spPr>
          <a:xfrm>
            <a:off x="4648200" y="3938588"/>
            <a:ext cx="4038600" cy="2187575"/>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اريخ 5"/>
          <p:cNvSpPr>
            <a:spLocks noGrp="1"/>
          </p:cNvSpPr>
          <p:nvPr>
            <p:ph type="dt" sz="half" idx="10"/>
          </p:nvPr>
        </p:nvSpPr>
        <p:spPr>
          <a:xfrm>
            <a:off x="6553200" y="6245225"/>
            <a:ext cx="2133600" cy="476250"/>
          </a:xfrm>
        </p:spPr>
        <p:txBody>
          <a:bodyPr/>
          <a:lstStyle>
            <a:lvl1pPr>
              <a:defRPr/>
            </a:lvl1pPr>
          </a:lstStyle>
          <a:p>
            <a:endParaRPr lang="en-US" altLang="ar-SA"/>
          </a:p>
        </p:txBody>
      </p:sp>
      <p:sp>
        <p:nvSpPr>
          <p:cNvPr id="7" name="عنصر نائب للتذييل 6"/>
          <p:cNvSpPr>
            <a:spLocks noGrp="1"/>
          </p:cNvSpPr>
          <p:nvPr>
            <p:ph type="ftr" sz="quarter" idx="11"/>
          </p:nvPr>
        </p:nvSpPr>
        <p:spPr>
          <a:xfrm>
            <a:off x="3124200" y="6245225"/>
            <a:ext cx="2895600" cy="476250"/>
          </a:xfrm>
        </p:spPr>
        <p:txBody>
          <a:bodyPr/>
          <a:lstStyle>
            <a:lvl1pPr>
              <a:defRPr/>
            </a:lvl1pPr>
          </a:lstStyle>
          <a:p>
            <a:endParaRPr lang="en-US" altLang="ar-SA"/>
          </a:p>
        </p:txBody>
      </p:sp>
    </p:spTree>
    <p:extLst>
      <p:ext uri="{BB962C8B-B14F-4D97-AF65-F5344CB8AC3E}">
        <p14:creationId xmlns:p14="http://schemas.microsoft.com/office/powerpoint/2010/main" val="2796253365"/>
      </p:ext>
    </p:extLst>
  </p:cSld>
  <p:clrMapOvr>
    <a:masterClrMapping/>
  </p:clrMapOvr>
  <p:transition advClick="0">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4"/>
          </p:nvPr>
        </p:nvSpPr>
        <p:spPr/>
        <p:txBody>
          <a:bodyPr rtlCol="0"/>
          <a:lstStyle/>
          <a:p>
            <a:fld id="{502B9A3A-1000-4EC8-8093-A67FC5CF4FE9}" type="datetime1">
              <a:rPr lang="ar-SA" smtClean="0"/>
              <a:t>19/07/39</a:t>
            </a:fld>
            <a:endParaRPr lang="ar-SA"/>
          </a:p>
        </p:txBody>
      </p:sp>
      <p:sp>
        <p:nvSpPr>
          <p:cNvPr id="9" name="عنصر نائب لرقم الشريحة 8"/>
          <p:cNvSpPr>
            <a:spLocks noGrp="1"/>
          </p:cNvSpPr>
          <p:nvPr>
            <p:ph type="sldNum" sz="quarter" idx="15"/>
          </p:nvPr>
        </p:nvSpPr>
        <p:spPr/>
        <p:txBody>
          <a:bodyPr rtlCol="0"/>
          <a:lstStyle/>
          <a:p>
            <a:fld id="{E43BB14B-BAB4-40CE-A5A7-94DAA4BA9174}" type="slidenum">
              <a:rPr lang="ar-SA" smtClean="0"/>
              <a:t>‹#›</a:t>
            </a:fld>
            <a:endParaRPr lang="ar-SA"/>
          </a:p>
        </p:txBody>
      </p:sp>
      <p:sp>
        <p:nvSpPr>
          <p:cNvPr id="10" name="عنصر نائب للتذييل 9"/>
          <p:cNvSpPr>
            <a:spLocks noGrp="1"/>
          </p:cNvSpPr>
          <p:nvPr>
            <p:ph type="ftr" sz="quarter" idx="16"/>
          </p:nvPr>
        </p:nvSpPr>
        <p:spPr/>
        <p:txBody>
          <a:bodyPr rtlCol="0"/>
          <a:lstStyle/>
          <a:p>
            <a:r>
              <a:rPr lang="en-US" smtClean="0"/>
              <a:t>T.Bedoor</a:t>
            </a:r>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286000" y="2895600"/>
            <a:ext cx="6172200" cy="2053590"/>
          </a:xfrm>
        </p:spPr>
        <p:txBody>
          <a:bodyPr/>
          <a:lstStyle>
            <a:lvl1pPr algn="l">
              <a:buNone/>
              <a:defRPr sz="3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bwMode="auto">
          <a:xfrm rot="5400000">
            <a:off x="7763256" y="1170432"/>
            <a:ext cx="2286000" cy="381000"/>
          </a:xfrm>
        </p:spPr>
        <p:txBody>
          <a:bodyPr/>
          <a:lstStyle/>
          <a:p>
            <a:fld id="{9838D4C5-D9B1-482A-B379-755230D817B7}" type="datetime1">
              <a:rPr lang="ar-SA" smtClean="0"/>
              <a:t>19/07/39</a:t>
            </a:fld>
            <a:endParaRPr lang="ar-SA"/>
          </a:p>
        </p:txBody>
      </p:sp>
      <p:sp>
        <p:nvSpPr>
          <p:cNvPr id="5" name="عنصر نائب للتذييل 4"/>
          <p:cNvSpPr>
            <a:spLocks noGrp="1"/>
          </p:cNvSpPr>
          <p:nvPr>
            <p:ph type="ftr" sz="quarter" idx="11"/>
          </p:nvPr>
        </p:nvSpPr>
        <p:spPr bwMode="auto">
          <a:xfrm rot="5400000">
            <a:off x="7077456" y="4178808"/>
            <a:ext cx="3657600" cy="384048"/>
          </a:xfrm>
        </p:spPr>
        <p:txBody>
          <a:bodyPr/>
          <a:lstStyle/>
          <a:p>
            <a:r>
              <a:rPr lang="en-US" smtClean="0"/>
              <a:t>T.Bedoor</a:t>
            </a:r>
            <a:endParaRPr lang="ar-SA"/>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fld id="{E43BB14B-BAB4-40CE-A5A7-94DAA4BA9174}"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01774078-5C16-4121-B6EE-E14C296CDFA6}" type="datetime1">
              <a:rPr lang="ar-SA" smtClean="0"/>
              <a:t>19/07/39</a:t>
            </a:fld>
            <a:endParaRPr lang="ar-SA"/>
          </a:p>
        </p:txBody>
      </p:sp>
      <p:sp>
        <p:nvSpPr>
          <p:cNvPr id="6" name="عنصر نائب للتذييل 5"/>
          <p:cNvSpPr>
            <a:spLocks noGrp="1"/>
          </p:cNvSpPr>
          <p:nvPr>
            <p:ph type="ftr" sz="quarter" idx="11"/>
          </p:nvPr>
        </p:nvSpPr>
        <p:spPr/>
        <p:txBody>
          <a:bodyPr/>
          <a:lstStyle/>
          <a:p>
            <a:r>
              <a:rPr lang="en-US" smtClean="0"/>
              <a:t>T.Bedoor</a:t>
            </a:r>
            <a:endParaRPr lang="ar-SA"/>
          </a:p>
        </p:txBody>
      </p:sp>
      <p:sp>
        <p:nvSpPr>
          <p:cNvPr id="7" name="عنصر نائب لرقم الشريحة 6"/>
          <p:cNvSpPr>
            <a:spLocks noGrp="1"/>
          </p:cNvSpPr>
          <p:nvPr>
            <p:ph type="sldNum" sz="quarter" idx="12"/>
          </p:nvPr>
        </p:nvSpPr>
        <p:spPr/>
        <p:txBody>
          <a:bodyPr/>
          <a:lstStyle/>
          <a:p>
            <a:fld id="{E43BB14B-BAB4-40CE-A5A7-94DAA4BA9174}" type="slidenum">
              <a:rPr lang="ar-SA" smtClean="0"/>
              <a:t>‹#›</a:t>
            </a:fld>
            <a:endParaRPr lang="ar-SA"/>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102A6783-A148-4F80-AF1E-7F685221520A}" type="datetime1">
              <a:rPr lang="ar-SA" smtClean="0"/>
              <a:t>19/07/39</a:t>
            </a:fld>
            <a:endParaRPr lang="ar-SA"/>
          </a:p>
        </p:txBody>
      </p:sp>
      <p:sp>
        <p:nvSpPr>
          <p:cNvPr id="8" name="عنصر نائب للتذييل 7"/>
          <p:cNvSpPr>
            <a:spLocks noGrp="1"/>
          </p:cNvSpPr>
          <p:nvPr>
            <p:ph type="ftr" sz="quarter" idx="11"/>
          </p:nvPr>
        </p:nvSpPr>
        <p:spPr/>
        <p:txBody>
          <a:bodyPr/>
          <a:lstStyle/>
          <a:p>
            <a:r>
              <a:rPr lang="en-US" smtClean="0"/>
              <a:t>T.Bedoor</a:t>
            </a:r>
            <a:endParaRPr lang="ar-SA"/>
          </a:p>
        </p:txBody>
      </p:sp>
      <p:sp>
        <p:nvSpPr>
          <p:cNvPr id="9" name="عنصر نائب لرقم الشريحة 8"/>
          <p:cNvSpPr>
            <a:spLocks noGrp="1"/>
          </p:cNvSpPr>
          <p:nvPr>
            <p:ph type="sldNum" sz="quarter" idx="12"/>
          </p:nvPr>
        </p:nvSpPr>
        <p:spPr/>
        <p:txBody>
          <a:bodyPr/>
          <a:lstStyle/>
          <a:p>
            <a:fld id="{E43BB14B-BAB4-40CE-A5A7-94DAA4BA9174}" type="slidenum">
              <a:rPr lang="ar-SA" smtClean="0"/>
              <a:t>‹#›</a:t>
            </a:fld>
            <a:endParaRPr lang="ar-SA"/>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F2196FB3-1123-428C-A578-84817F3B50CE}" type="datetime1">
              <a:rPr lang="ar-SA" smtClean="0"/>
              <a:t>19/07/39</a:t>
            </a:fld>
            <a:endParaRPr lang="ar-SA"/>
          </a:p>
        </p:txBody>
      </p:sp>
      <p:sp>
        <p:nvSpPr>
          <p:cNvPr id="7" name="عنصر نائب لرقم الشريحة 6"/>
          <p:cNvSpPr>
            <a:spLocks noGrp="1"/>
          </p:cNvSpPr>
          <p:nvPr>
            <p:ph type="sldNum" sz="quarter" idx="11"/>
          </p:nvPr>
        </p:nvSpPr>
        <p:spPr/>
        <p:txBody>
          <a:bodyPr rtlCol="0"/>
          <a:lstStyle/>
          <a:p>
            <a:fld id="{E43BB14B-BAB4-40CE-A5A7-94DAA4BA9174}" type="slidenum">
              <a:rPr lang="ar-SA" smtClean="0"/>
              <a:t>‹#›</a:t>
            </a:fld>
            <a:endParaRPr lang="ar-SA"/>
          </a:p>
        </p:txBody>
      </p:sp>
      <p:sp>
        <p:nvSpPr>
          <p:cNvPr id="8" name="عنصر نائب للتذييل 7"/>
          <p:cNvSpPr>
            <a:spLocks noGrp="1"/>
          </p:cNvSpPr>
          <p:nvPr>
            <p:ph type="ftr" sz="quarter" idx="12"/>
          </p:nvPr>
        </p:nvSpPr>
        <p:spPr/>
        <p:txBody>
          <a:bodyPr rtlCol="0"/>
          <a:lstStyle/>
          <a:p>
            <a:r>
              <a:rPr lang="en-US" smtClean="0"/>
              <a:t>T.Bedoor</a:t>
            </a:r>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838A9CD-7DB4-4369-9FF6-8342BF36D1BC}" type="datetime1">
              <a:rPr lang="ar-SA" smtClean="0"/>
              <a:t>19/07/39</a:t>
            </a:fld>
            <a:endParaRPr lang="ar-SA"/>
          </a:p>
        </p:txBody>
      </p:sp>
      <p:sp>
        <p:nvSpPr>
          <p:cNvPr id="3" name="عنصر نائب للتذييل 2"/>
          <p:cNvSpPr>
            <a:spLocks noGrp="1"/>
          </p:cNvSpPr>
          <p:nvPr>
            <p:ph type="ftr" sz="quarter" idx="11"/>
          </p:nvPr>
        </p:nvSpPr>
        <p:spPr/>
        <p:txBody>
          <a:bodyPr/>
          <a:lstStyle/>
          <a:p>
            <a:r>
              <a:rPr lang="en-US" smtClean="0"/>
              <a:t>T.Bedoor</a:t>
            </a:r>
            <a:endParaRPr lang="ar-SA"/>
          </a:p>
        </p:txBody>
      </p:sp>
      <p:sp>
        <p:nvSpPr>
          <p:cNvPr id="4" name="عنصر نائب لرقم الشريحة 3"/>
          <p:cNvSpPr>
            <a:spLocks noGrp="1"/>
          </p:cNvSpPr>
          <p:nvPr>
            <p:ph type="sldNum" sz="quarter" idx="12"/>
          </p:nvPr>
        </p:nvSpPr>
        <p:spPr/>
        <p:txBody>
          <a:bodyPr/>
          <a:lstStyle/>
          <a:p>
            <a:fld id="{E43BB14B-BAB4-40CE-A5A7-94DAA4BA9174}"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4"/>
          </p:nvPr>
        </p:nvSpPr>
        <p:spPr/>
        <p:txBody>
          <a:bodyPr rtlCol="0"/>
          <a:lstStyle/>
          <a:p>
            <a:fld id="{422DAFF2-374B-4F4A-949E-A516241DF60A}" type="datetime1">
              <a:rPr lang="ar-SA" smtClean="0"/>
              <a:t>19/07/39</a:t>
            </a:fld>
            <a:endParaRPr lang="ar-SA"/>
          </a:p>
        </p:txBody>
      </p:sp>
      <p:sp>
        <p:nvSpPr>
          <p:cNvPr id="22" name="عنصر نائب لرقم الشريحة 21"/>
          <p:cNvSpPr>
            <a:spLocks noGrp="1"/>
          </p:cNvSpPr>
          <p:nvPr>
            <p:ph type="sldNum" sz="quarter" idx="15"/>
          </p:nvPr>
        </p:nvSpPr>
        <p:spPr/>
        <p:txBody>
          <a:bodyPr rtlCol="0"/>
          <a:lstStyle/>
          <a:p>
            <a:fld id="{E43BB14B-BAB4-40CE-A5A7-94DAA4BA9174}" type="slidenum">
              <a:rPr lang="ar-SA" smtClean="0"/>
              <a:t>‹#›</a:t>
            </a:fld>
            <a:endParaRPr lang="ar-SA"/>
          </a:p>
        </p:txBody>
      </p:sp>
      <p:sp>
        <p:nvSpPr>
          <p:cNvPr id="23" name="عنصر نائب للتذييل 22"/>
          <p:cNvSpPr>
            <a:spLocks noGrp="1"/>
          </p:cNvSpPr>
          <p:nvPr>
            <p:ph type="ftr" sz="quarter" idx="16"/>
          </p:nvPr>
        </p:nvSpPr>
        <p:spPr/>
        <p:txBody>
          <a:bodyPr rtlCol="0"/>
          <a:lstStyle/>
          <a:p>
            <a:r>
              <a:rPr lang="en-US" smtClean="0"/>
              <a:t>T.Bedoor</a:t>
            </a:r>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عنوان 1"/>
          <p:cNvSpPr>
            <a:spLocks noGrp="1"/>
          </p:cNvSpPr>
          <p:nvPr>
            <p:ph type="title"/>
          </p:nvPr>
        </p:nvSpPr>
        <p:spPr>
          <a:xfrm rot="5400000">
            <a:off x="3350133" y="3200400"/>
            <a:ext cx="6309360" cy="457200"/>
          </a:xfrm>
        </p:spPr>
        <p:txBody>
          <a:bodyPr anchor="b"/>
          <a:lstStyle>
            <a:lvl1pPr algn="l">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smtClean="0"/>
              <a:t>انقر فوق الأيقونة لإضافة صورة</a:t>
            </a:r>
            <a:endParaRPr kumimoji="0" lang="en-US" dirty="0"/>
          </a:p>
        </p:txBody>
      </p:sp>
      <p:sp>
        <p:nvSpPr>
          <p:cNvPr id="4" name="عنصر نائب للنص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عنصر نائب للتاريخ 16"/>
          <p:cNvSpPr>
            <a:spLocks noGrp="1"/>
          </p:cNvSpPr>
          <p:nvPr>
            <p:ph type="dt" sz="half" idx="10"/>
          </p:nvPr>
        </p:nvSpPr>
        <p:spPr/>
        <p:txBody>
          <a:bodyPr rtlCol="0"/>
          <a:lstStyle/>
          <a:p>
            <a:fld id="{A505FF1C-99B6-4D7F-BEB6-D2F8E72FA43D}" type="datetime1">
              <a:rPr lang="ar-SA" smtClean="0"/>
              <a:t>19/07/39</a:t>
            </a:fld>
            <a:endParaRPr lang="ar-SA"/>
          </a:p>
        </p:txBody>
      </p:sp>
      <p:sp>
        <p:nvSpPr>
          <p:cNvPr id="18" name="عنصر نائب لرقم الشريحة 17"/>
          <p:cNvSpPr>
            <a:spLocks noGrp="1"/>
          </p:cNvSpPr>
          <p:nvPr>
            <p:ph type="sldNum" sz="quarter" idx="11"/>
          </p:nvPr>
        </p:nvSpPr>
        <p:spPr/>
        <p:txBody>
          <a:bodyPr rtlCol="0"/>
          <a:lstStyle/>
          <a:p>
            <a:fld id="{E43BB14B-BAB4-40CE-A5A7-94DAA4BA9174}" type="slidenum">
              <a:rPr lang="ar-SA" smtClean="0"/>
              <a:t>‹#›</a:t>
            </a:fld>
            <a:endParaRPr lang="ar-SA"/>
          </a:p>
        </p:txBody>
      </p:sp>
      <p:sp>
        <p:nvSpPr>
          <p:cNvPr id="21" name="عنصر نائب للتذييل 20"/>
          <p:cNvSpPr>
            <a:spLocks noGrp="1"/>
          </p:cNvSpPr>
          <p:nvPr>
            <p:ph type="ftr" sz="quarter" idx="12"/>
          </p:nvPr>
        </p:nvSpPr>
        <p:spPr/>
        <p:txBody>
          <a:bodyPr rtlCol="0"/>
          <a:lstStyle/>
          <a:p>
            <a:r>
              <a:rPr lang="en-US" smtClean="0"/>
              <a:t>T.Bedoor</a:t>
            </a:r>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4935EAD-3D6C-4FAD-B1E4-2F5F0CA47698}" type="datetime1">
              <a:rPr lang="ar-SA" smtClean="0"/>
              <a:t>19/07/39</a:t>
            </a:fld>
            <a:endParaRPr lang="ar-SA"/>
          </a:p>
        </p:txBody>
      </p:sp>
      <p:sp>
        <p:nvSpPr>
          <p:cNvPr id="3" name="عنصر نائب للتذييل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US" smtClean="0"/>
              <a:t>T.Bedoor</a:t>
            </a:r>
            <a:endParaRPr lang="ar-SA"/>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43BB14B-BAB4-40CE-A5A7-94DAA4BA9174}"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hf hdr="0" dt="0"/>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2.xml"/><Relationship Id="rId5" Type="http://schemas.openxmlformats.org/officeDocument/2006/relationships/image" Target="../media/image46.jpeg"/><Relationship Id="rId4" Type="http://schemas.openxmlformats.org/officeDocument/2006/relationships/image" Target="../media/image45.jpeg"/></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Autofit/>
          </a:bodyPr>
          <a:lstStyle/>
          <a:p>
            <a:r>
              <a:rPr lang="ar-SA" sz="5400" dirty="0" smtClean="0">
                <a:solidFill>
                  <a:schemeClr val="accent3">
                    <a:lumMod val="60000"/>
                    <a:lumOff val="4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مكونات الحاسب وتجميعه </a:t>
            </a:r>
            <a:endParaRPr lang="ar-SA" sz="5400" dirty="0">
              <a:solidFill>
                <a:schemeClr val="accent3">
                  <a:lumMod val="60000"/>
                  <a:lumOff val="4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3" name="عنوان فرعي 2"/>
          <p:cNvSpPr>
            <a:spLocks noGrp="1"/>
          </p:cNvSpPr>
          <p:nvPr>
            <p:ph type="subTitle" idx="1"/>
          </p:nvPr>
        </p:nvSpPr>
        <p:spPr/>
        <p:txBody>
          <a:bodyPr/>
          <a:lstStyle/>
          <a:p>
            <a:r>
              <a:rPr lang="ar-SA" dirty="0" smtClean="0"/>
              <a:t>الجزء الثاني </a:t>
            </a:r>
            <a:endParaRPr lang="ar-SA" dirty="0"/>
          </a:p>
        </p:txBody>
      </p:sp>
      <p:sp>
        <p:nvSpPr>
          <p:cNvPr id="4" name="عنصر نائب للتذييل 3"/>
          <p:cNvSpPr>
            <a:spLocks noGrp="1"/>
          </p:cNvSpPr>
          <p:nvPr>
            <p:ph type="ftr" sz="quarter" idx="11"/>
          </p:nvPr>
        </p:nvSpPr>
        <p:spPr/>
        <p:txBody>
          <a:bodyPr/>
          <a:lstStyle/>
          <a:p>
            <a:r>
              <a:rPr lang="en-US" smtClean="0"/>
              <a:t>T.Bedoor</a:t>
            </a:r>
            <a:endParaRPr lang="ar-SA"/>
          </a:p>
        </p:txBody>
      </p:sp>
      <p:sp>
        <p:nvSpPr>
          <p:cNvPr id="5" name="عنصر نائب لرقم الشريحة 4"/>
          <p:cNvSpPr>
            <a:spLocks noGrp="1"/>
          </p:cNvSpPr>
          <p:nvPr>
            <p:ph type="sldNum" sz="quarter" idx="12"/>
          </p:nvPr>
        </p:nvSpPr>
        <p:spPr/>
        <p:txBody>
          <a:bodyPr/>
          <a:lstStyle/>
          <a:p>
            <a:fld id="{E43BB14B-BAB4-40CE-A5A7-94DAA4BA9174}" type="slidenum">
              <a:rPr lang="ar-SA" smtClean="0"/>
              <a:t>1</a:t>
            </a:fld>
            <a:endParaRPr lang="ar-SA"/>
          </a:p>
        </p:txBody>
      </p:sp>
      <p:pic>
        <p:nvPicPr>
          <p:cNvPr id="6" name="صورة 5"/>
          <p:cNvPicPr>
            <a:picLocks noChangeAspect="1"/>
          </p:cNvPicPr>
          <p:nvPr/>
        </p:nvPicPr>
        <p:blipFill>
          <a:blip r:embed="rId2"/>
          <a:stretch>
            <a:fillRect/>
          </a:stretch>
        </p:blipFill>
        <p:spPr>
          <a:xfrm>
            <a:off x="3491880" y="653255"/>
            <a:ext cx="4514850" cy="3362325"/>
          </a:xfrm>
          <a:prstGeom prst="rect">
            <a:avLst/>
          </a:prstGeom>
        </p:spPr>
      </p:pic>
    </p:spTree>
    <p:extLst>
      <p:ext uri="{BB962C8B-B14F-4D97-AF65-F5344CB8AC3E}">
        <p14:creationId xmlns:p14="http://schemas.microsoft.com/office/powerpoint/2010/main" val="2510886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rgbClr val="00B050"/>
                </a:solidFill>
                <a:effectLst>
                  <a:outerShdw blurRad="38100" dist="38100" dir="2700000" algn="tl">
                    <a:srgbClr val="000000">
                      <a:alpha val="43137"/>
                    </a:srgbClr>
                  </a:outerShdw>
                </a:effectLst>
              </a:rPr>
              <a:t>- المعالج الدقيق </a:t>
            </a:r>
            <a:r>
              <a:rPr lang="en-US" b="1" dirty="0">
                <a:solidFill>
                  <a:srgbClr val="00B050"/>
                </a:solidFill>
                <a:effectLst>
                  <a:outerShdw blurRad="38100" dist="38100" dir="2700000" algn="tl">
                    <a:srgbClr val="000000">
                      <a:alpha val="43137"/>
                    </a:srgbClr>
                  </a:outerShdw>
                </a:effectLst>
              </a:rPr>
              <a:t>Microprocessor : </a:t>
            </a:r>
            <a:r>
              <a:rPr lang="ar-SA" b="1" dirty="0">
                <a:solidFill>
                  <a:srgbClr val="00B050"/>
                </a:solidFill>
                <a:effectLst>
                  <a:outerShdw blurRad="38100" dist="38100" dir="2700000" algn="tl">
                    <a:srgbClr val="000000">
                      <a:alpha val="43137"/>
                    </a:srgbClr>
                  </a:outerShdw>
                </a:effectLst>
              </a:rPr>
              <a:t/>
            </a:r>
            <a:br>
              <a:rPr lang="ar-SA" b="1" dirty="0">
                <a:solidFill>
                  <a:srgbClr val="00B050"/>
                </a:solidFill>
                <a:effectLst>
                  <a:outerShdw blurRad="38100" dist="38100" dir="2700000" algn="tl">
                    <a:srgbClr val="000000">
                      <a:alpha val="43137"/>
                    </a:srgbClr>
                  </a:outerShdw>
                </a:effectLst>
              </a:rPr>
            </a:br>
            <a:endParaRPr lang="ar-SA" dirty="0"/>
          </a:p>
        </p:txBody>
      </p:sp>
      <p:sp>
        <p:nvSpPr>
          <p:cNvPr id="3" name="عنصر نائب للمحتوى 2"/>
          <p:cNvSpPr>
            <a:spLocks noGrp="1"/>
          </p:cNvSpPr>
          <p:nvPr>
            <p:ph sz="quarter" idx="1"/>
          </p:nvPr>
        </p:nvSpPr>
        <p:spPr>
          <a:xfrm>
            <a:off x="323528" y="1484784"/>
            <a:ext cx="7467600" cy="4873752"/>
          </a:xfrm>
        </p:spPr>
        <p:txBody>
          <a:bodyPr/>
          <a:lstStyle/>
          <a:p>
            <a:pPr marL="0" indent="0">
              <a:buNone/>
            </a:pPr>
            <a:r>
              <a:rPr lang="ar-SA" b="1" dirty="0" smtClean="0"/>
              <a:t>هو </a:t>
            </a:r>
            <a:r>
              <a:rPr lang="ar-SA" b="1" dirty="0"/>
              <a:t>عبارة عن وحدة المعالجة المركزية </a:t>
            </a:r>
            <a:r>
              <a:rPr lang="en-US" b="1" dirty="0"/>
              <a:t>CPU </a:t>
            </a:r>
            <a:r>
              <a:rPr lang="ar-SA" b="1" dirty="0"/>
              <a:t>ولكن بدون الذاكرة الرئيسية إي بدون ذاكرة </a:t>
            </a:r>
            <a:r>
              <a:rPr lang="en-US" b="1" dirty="0"/>
              <a:t>RAM </a:t>
            </a:r>
            <a:r>
              <a:rPr lang="ar-SA" b="1" dirty="0"/>
              <a:t>وذاكرة </a:t>
            </a:r>
            <a:r>
              <a:rPr lang="en-US" b="1" dirty="0"/>
              <a:t>ROM </a:t>
            </a:r>
            <a:r>
              <a:rPr lang="ar-SA" b="1" dirty="0"/>
              <a:t>وهو عبارة عن شريحة إلكترونية دقيقة الصنع وصغيرة الحجم تقوم بكافة عمليات المعالجة المشار إليها سابقاً . بمعنى أن وحدة المعالجة المركزية في الحاسوب الشخصي هي عبارة عن المعالج الدقيق و ذاكرتي </a:t>
            </a:r>
            <a:r>
              <a:rPr lang="en-US" b="1" dirty="0"/>
              <a:t>RAM </a:t>
            </a:r>
            <a:r>
              <a:rPr lang="ar-SA" b="1" dirty="0"/>
              <a:t>و </a:t>
            </a:r>
            <a:r>
              <a:rPr lang="en-US" b="1" dirty="0"/>
              <a:t>ROM .</a:t>
            </a:r>
            <a:endParaRPr lang="en-US" dirty="0"/>
          </a:p>
          <a:p>
            <a:pPr marL="0" indent="0">
              <a:buNone/>
            </a:pPr>
            <a:r>
              <a:rPr lang="en-US" b="1" dirty="0"/>
              <a:t/>
            </a:r>
            <a:br>
              <a:rPr lang="en-US" b="1" dirty="0"/>
            </a:br>
            <a:endParaRPr lang="en-US" dirty="0"/>
          </a:p>
          <a:p>
            <a:pPr marL="0" indent="0">
              <a:buNone/>
            </a:pPr>
            <a:endParaRPr lang="ar-SA" dirty="0"/>
          </a:p>
        </p:txBody>
      </p:sp>
      <p:sp>
        <p:nvSpPr>
          <p:cNvPr id="4" name="عنصر نائب لرقم الشريحة 3"/>
          <p:cNvSpPr>
            <a:spLocks noGrp="1"/>
          </p:cNvSpPr>
          <p:nvPr>
            <p:ph type="sldNum" sz="quarter" idx="15"/>
          </p:nvPr>
        </p:nvSpPr>
        <p:spPr/>
        <p:txBody>
          <a:bodyPr/>
          <a:lstStyle/>
          <a:p>
            <a:fld id="{E43BB14B-BAB4-40CE-A5A7-94DAA4BA9174}" type="slidenum">
              <a:rPr lang="ar-SA" smtClean="0"/>
              <a:t>10</a:t>
            </a:fld>
            <a:endParaRPr lang="ar-SA"/>
          </a:p>
        </p:txBody>
      </p:sp>
      <p:sp>
        <p:nvSpPr>
          <p:cNvPr id="5" name="عنصر نائب للتذييل 4"/>
          <p:cNvSpPr>
            <a:spLocks noGrp="1"/>
          </p:cNvSpPr>
          <p:nvPr>
            <p:ph type="ftr" sz="quarter" idx="16"/>
          </p:nvPr>
        </p:nvSpPr>
        <p:spPr/>
        <p:txBody>
          <a:bodyPr/>
          <a:lstStyle/>
          <a:p>
            <a:r>
              <a:rPr lang="en-US" smtClean="0"/>
              <a:t>T.Bedoor</a:t>
            </a:r>
            <a:endParaRPr lang="ar-SA"/>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861048"/>
            <a:ext cx="3981450"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مربع نص 6"/>
          <p:cNvSpPr txBox="1"/>
          <p:nvPr/>
        </p:nvSpPr>
        <p:spPr>
          <a:xfrm>
            <a:off x="5436096" y="4005064"/>
            <a:ext cx="2736304" cy="2862322"/>
          </a:xfrm>
          <a:prstGeom prst="rect">
            <a:avLst/>
          </a:prstGeom>
          <a:noFill/>
        </p:spPr>
        <p:txBody>
          <a:bodyPr wrap="square" rtlCol="1">
            <a:spAutoFit/>
          </a:bodyPr>
          <a:lstStyle/>
          <a:p>
            <a:r>
              <a:rPr lang="ar-SA" dirty="0" smtClean="0">
                <a:solidFill>
                  <a:srgbClr val="FF0000"/>
                </a:solidFill>
              </a:rPr>
              <a:t>ملاحظه :</a:t>
            </a:r>
          </a:p>
          <a:p>
            <a:r>
              <a:rPr lang="ar-SA" b="1" dirty="0"/>
              <a:t>قد تحتوي بعض اللوحات الرئيسية على نوعين من فتحات المعالج وذلك لدعم أكثر من نوع من المعالجات أي أن هذه الأنواع من لوحات الأم تتيح استخدام أكثر من نوع من المعالجات لإتاحة فرصة اختيار واسعة للمعالج المراد استخدامه .</a:t>
            </a:r>
            <a:br>
              <a:rPr lang="ar-SA" b="1" dirty="0"/>
            </a:br>
            <a:endParaRPr lang="ar-SA" dirty="0"/>
          </a:p>
        </p:txBody>
      </p:sp>
    </p:spTree>
    <p:extLst>
      <p:ext uri="{BB962C8B-B14F-4D97-AF65-F5344CB8AC3E}">
        <p14:creationId xmlns:p14="http://schemas.microsoft.com/office/powerpoint/2010/main" val="2277556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smtClean="0"/>
              <a:t>T.Bedoor</a:t>
            </a:r>
            <a:endParaRPr lang="ar-SA"/>
          </a:p>
        </p:txBody>
      </p:sp>
      <p:sp>
        <p:nvSpPr>
          <p:cNvPr id="3" name="عنصر نائب لرقم الشريحة 2"/>
          <p:cNvSpPr>
            <a:spLocks noGrp="1"/>
          </p:cNvSpPr>
          <p:nvPr>
            <p:ph type="sldNum" sz="quarter" idx="12"/>
          </p:nvPr>
        </p:nvSpPr>
        <p:spPr/>
        <p:txBody>
          <a:bodyPr/>
          <a:lstStyle/>
          <a:p>
            <a:fld id="{E43BB14B-BAB4-40CE-A5A7-94DAA4BA9174}" type="slidenum">
              <a:rPr lang="ar-SA" smtClean="0"/>
              <a:t>11</a:t>
            </a:fld>
            <a:endParaRPr lang="ar-SA"/>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0"/>
            <a:ext cx="5280248" cy="3514665"/>
          </a:xfrm>
          <a:prstGeom prst="rect">
            <a:avLst/>
          </a:prstGeom>
        </p:spPr>
      </p:pic>
      <p:pic>
        <p:nvPicPr>
          <p:cNvPr id="5" name="صورة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0314" y="3645024"/>
            <a:ext cx="5347118" cy="3212976"/>
          </a:xfrm>
          <a:prstGeom prst="rect">
            <a:avLst/>
          </a:prstGeom>
        </p:spPr>
      </p:pic>
    </p:spTree>
    <p:extLst>
      <p:ext uri="{BB962C8B-B14F-4D97-AF65-F5344CB8AC3E}">
        <p14:creationId xmlns:p14="http://schemas.microsoft.com/office/powerpoint/2010/main" val="38351466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136" y="4731871"/>
            <a:ext cx="3648264" cy="2088232"/>
          </a:xfrm>
          <a:prstGeom prst="rect">
            <a:avLst/>
          </a:prstGeom>
        </p:spPr>
      </p:pic>
      <p:sp>
        <p:nvSpPr>
          <p:cNvPr id="5" name="عنصر نائب للمحتوى 4"/>
          <p:cNvSpPr>
            <a:spLocks noGrp="1"/>
          </p:cNvSpPr>
          <p:nvPr>
            <p:ph idx="1"/>
          </p:nvPr>
        </p:nvSpPr>
        <p:spPr>
          <a:xfrm>
            <a:off x="3167783" y="928312"/>
            <a:ext cx="5976217" cy="3450696"/>
          </a:xfrm>
        </p:spPr>
        <p:txBody>
          <a:bodyPr>
            <a:noAutofit/>
          </a:bodyPr>
          <a:lstStyle/>
          <a:p>
            <a:pPr algn="just"/>
            <a:r>
              <a:rPr lang="ar-SA" dirty="0" smtClean="0"/>
              <a:t>عبارة عن </a:t>
            </a:r>
            <a:r>
              <a:rPr lang="ar-SA" dirty="0" err="1" smtClean="0"/>
              <a:t>الكيبلات</a:t>
            </a:r>
            <a:r>
              <a:rPr lang="ar-SA" dirty="0" smtClean="0"/>
              <a:t> الخاصة التي تستخدم في توصيل اجزاء الحاسب :</a:t>
            </a:r>
          </a:p>
          <a:p>
            <a:pPr marL="759143" lvl="1" indent="-457200" algn="just">
              <a:buFont typeface="+mj-lt"/>
              <a:buAutoNum type="arabicPeriod"/>
            </a:pPr>
            <a:r>
              <a:rPr lang="ar-SA" sz="2000" dirty="0" smtClean="0"/>
              <a:t>ناقل بيانات المعالج (لنقل البيانات من و الى العالج ) يكون معدل نقله مرتفع</a:t>
            </a:r>
          </a:p>
          <a:p>
            <a:pPr marL="759143" lvl="1" indent="-457200" algn="just">
              <a:buFont typeface="+mj-lt"/>
              <a:buAutoNum type="arabicPeriod"/>
            </a:pPr>
            <a:r>
              <a:rPr lang="ar-SA" sz="2000" dirty="0" smtClean="0"/>
              <a:t>ناقل بيانات الذاكرة لنقل البيانات بين المعالج والذاكرة الرئيسة </a:t>
            </a:r>
            <a:r>
              <a:rPr lang="en-US" sz="2000" dirty="0" smtClean="0"/>
              <a:t>RAM</a:t>
            </a:r>
          </a:p>
          <a:p>
            <a:pPr marL="759143" lvl="1" indent="-457200" algn="just">
              <a:buFont typeface="+mj-lt"/>
              <a:buAutoNum type="arabicPeriod"/>
            </a:pPr>
            <a:r>
              <a:rPr lang="ar-SA" sz="2000" dirty="0" smtClean="0"/>
              <a:t>ناقل المخرجات الاتصال الحاسب الاطراف التي يتم توصليها بالحاسب مثل القرص الصلب ومشغلات الاقراص وغيرها </a:t>
            </a:r>
            <a:endParaRPr lang="ar-SA" sz="2000" dirty="0"/>
          </a:p>
        </p:txBody>
      </p:sp>
      <p:sp>
        <p:nvSpPr>
          <p:cNvPr id="3" name="عنصر نائب للتذييل 2"/>
          <p:cNvSpPr>
            <a:spLocks noGrp="1"/>
          </p:cNvSpPr>
          <p:nvPr>
            <p:ph type="ftr" sz="quarter" idx="4294967295"/>
          </p:nvPr>
        </p:nvSpPr>
        <p:spPr>
          <a:xfrm>
            <a:off x="2667000" y="6356350"/>
            <a:ext cx="3352800" cy="365125"/>
          </a:xfrm>
          <a:prstGeom prst="rect">
            <a:avLst/>
          </a:prstGeom>
        </p:spPr>
        <p:txBody>
          <a:bodyPr/>
          <a:lstStyle/>
          <a:p>
            <a:r>
              <a:rPr lang="en-US" smtClean="0"/>
              <a:t>T.Bedooor</a:t>
            </a:r>
            <a:endParaRPr lang="ar-SA"/>
          </a:p>
        </p:txBody>
      </p:sp>
      <p:sp>
        <p:nvSpPr>
          <p:cNvPr id="4" name="عنصر نائب لرقم الشريحة 3"/>
          <p:cNvSpPr>
            <a:spLocks noGrp="1"/>
          </p:cNvSpPr>
          <p:nvPr>
            <p:ph type="sldNum" sz="quarter" idx="4294967295"/>
          </p:nvPr>
        </p:nvSpPr>
        <p:spPr>
          <a:xfrm>
            <a:off x="7924800" y="6356350"/>
            <a:ext cx="762000" cy="365125"/>
          </a:xfrm>
          <a:prstGeom prst="rect">
            <a:avLst/>
          </a:prstGeom>
        </p:spPr>
        <p:txBody>
          <a:bodyPr/>
          <a:lstStyle/>
          <a:p>
            <a:fld id="{2FEEA0E8-D6E4-4FD2-9908-7F2DE155C0DC}" type="slidenum">
              <a:rPr lang="ar-SA" smtClean="0"/>
              <a:t>12</a:t>
            </a:fld>
            <a:endParaRPr lang="ar-SA"/>
          </a:p>
        </p:txBody>
      </p:sp>
      <p:sp>
        <p:nvSpPr>
          <p:cNvPr id="2" name="عنوان 1"/>
          <p:cNvSpPr>
            <a:spLocks noGrp="1"/>
          </p:cNvSpPr>
          <p:nvPr>
            <p:ph type="title"/>
          </p:nvPr>
        </p:nvSpPr>
        <p:spPr>
          <a:xfrm>
            <a:off x="1675297" y="-46623"/>
            <a:ext cx="7011503" cy="975236"/>
          </a:xfrm>
        </p:spPr>
        <p:txBody>
          <a:bodyPr>
            <a:normAutofit/>
          </a:bodyPr>
          <a:lstStyle/>
          <a:p>
            <a:r>
              <a:rPr lang="ar-SA" sz="5400" b="1" cap="none"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r>
              <a:rPr lang="ar-SA" sz="5400" b="1" cap="none" dirty="0">
                <a:ln w="18000">
                  <a:solidFill>
                    <a:schemeClr val="accent2">
                      <a:satMod val="140000"/>
                    </a:schemeClr>
                  </a:solidFill>
                  <a:prstDash val="solid"/>
                  <a:miter lim="800000"/>
                </a:ln>
                <a:noFill/>
                <a:effectLst>
                  <a:outerShdw blurRad="25500" dist="23000" dir="7020000" algn="tl">
                    <a:srgbClr val="000000">
                      <a:alpha val="50000"/>
                    </a:srgbClr>
                  </a:outerShdw>
                </a:effectLst>
              </a:rPr>
              <a:t>نواقل البيانات </a:t>
            </a:r>
            <a:r>
              <a:rPr lang="en-US" sz="5400" b="1" cap="none" dirty="0">
                <a:ln w="18000">
                  <a:solidFill>
                    <a:schemeClr val="accent2">
                      <a:satMod val="140000"/>
                    </a:schemeClr>
                  </a:solidFill>
                  <a:prstDash val="solid"/>
                  <a:miter lim="800000"/>
                </a:ln>
                <a:noFill/>
                <a:effectLst>
                  <a:outerShdw blurRad="25500" dist="23000" dir="7020000" algn="tl">
                    <a:srgbClr val="000000">
                      <a:alpha val="50000"/>
                    </a:srgbClr>
                  </a:outerShdw>
                </a:effectLst>
              </a:rPr>
              <a:t>Data Bus</a:t>
            </a:r>
            <a:endParaRPr lang="ar-SA" sz="5400" b="1" cap="none"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7" name="صورة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272" y="1628800"/>
            <a:ext cx="2773600" cy="2088232"/>
          </a:xfrm>
          <a:prstGeom prst="rect">
            <a:avLst/>
          </a:prstGeom>
        </p:spPr>
      </p:pic>
      <p:pic>
        <p:nvPicPr>
          <p:cNvPr id="8" name="صورة 7"/>
          <p:cNvPicPr>
            <a:picLocks noChangeAspect="1"/>
          </p:cNvPicPr>
          <p:nvPr/>
        </p:nvPicPr>
        <p:blipFill rotWithShape="1">
          <a:blip r:embed="rId4">
            <a:extLst>
              <a:ext uri="{28A0092B-C50C-407E-A947-70E740481C1C}">
                <a14:useLocalDpi xmlns:a14="http://schemas.microsoft.com/office/drawing/2010/main" val="0"/>
              </a:ext>
            </a:extLst>
          </a:blip>
          <a:srcRect l="6554" t="11992" r="7577" b="6492"/>
          <a:stretch/>
        </p:blipFill>
        <p:spPr>
          <a:xfrm>
            <a:off x="179512" y="3977158"/>
            <a:ext cx="4097024" cy="2880842"/>
          </a:xfrm>
          <a:prstGeom prst="rect">
            <a:avLst/>
          </a:prstGeom>
        </p:spPr>
      </p:pic>
    </p:spTree>
    <p:extLst>
      <p:ext uri="{BB962C8B-B14F-4D97-AF65-F5344CB8AC3E}">
        <p14:creationId xmlns:p14="http://schemas.microsoft.com/office/powerpoint/2010/main" val="21136386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7467600" cy="620688"/>
          </a:xfrm>
        </p:spPr>
        <p:txBody>
          <a:bodyPr>
            <a:normAutofit fontScale="90000"/>
          </a:bodyPr>
          <a:lstStyle/>
          <a:p>
            <a:r>
              <a:rPr lang="ar-SA" sz="4400" b="1" cap="none"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فتحات </a:t>
            </a:r>
            <a:r>
              <a:rPr lang="ar-SA" sz="4400" b="1" cap="none" dirty="0">
                <a:ln w="18000">
                  <a:solidFill>
                    <a:schemeClr val="accent2">
                      <a:satMod val="140000"/>
                    </a:schemeClr>
                  </a:solidFill>
                  <a:prstDash val="solid"/>
                  <a:miter lim="800000"/>
                </a:ln>
                <a:noFill/>
                <a:effectLst>
                  <a:outerShdw blurRad="25500" dist="23000" dir="7020000" algn="tl">
                    <a:srgbClr val="000000">
                      <a:alpha val="50000"/>
                    </a:srgbClr>
                  </a:outerShdw>
                </a:effectLst>
              </a:rPr>
              <a:t>ذاكرة </a:t>
            </a:r>
            <a:r>
              <a:rPr lang="en-US" sz="4400" b="1" cap="none" dirty="0">
                <a:ln w="18000">
                  <a:solidFill>
                    <a:schemeClr val="accent2">
                      <a:satMod val="140000"/>
                    </a:schemeClr>
                  </a:solidFill>
                  <a:prstDash val="solid"/>
                  <a:miter lim="800000"/>
                </a:ln>
                <a:noFill/>
                <a:effectLst>
                  <a:outerShdw blurRad="25500" dist="23000" dir="7020000" algn="tl">
                    <a:srgbClr val="000000">
                      <a:alpha val="50000"/>
                    </a:srgbClr>
                  </a:outerShdw>
                </a:effectLst>
              </a:rPr>
              <a:t>RAM Slots : </a:t>
            </a:r>
            <a:endParaRPr lang="ar-SA" sz="4400" b="1" cap="none"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عنصر نائب للمحتوى 2"/>
          <p:cNvSpPr>
            <a:spLocks noGrp="1"/>
          </p:cNvSpPr>
          <p:nvPr>
            <p:ph sz="quarter" idx="1"/>
          </p:nvPr>
        </p:nvSpPr>
        <p:spPr>
          <a:xfrm>
            <a:off x="179512" y="670939"/>
            <a:ext cx="8352927" cy="4873752"/>
          </a:xfrm>
        </p:spPr>
        <p:txBody>
          <a:bodyPr/>
          <a:lstStyle/>
          <a:p>
            <a:pPr marL="0" indent="0">
              <a:buNone/>
            </a:pPr>
            <a:r>
              <a:rPr lang="ar-SA" dirty="0"/>
              <a:t>شرائح ذاكرة </a:t>
            </a:r>
            <a:r>
              <a:rPr lang="en-US" dirty="0"/>
              <a:t>RAM </a:t>
            </a:r>
            <a:r>
              <a:rPr lang="ar-SA" dirty="0"/>
              <a:t>هي عبارة عن شرائح إلكترونية تحتوي على عدد كبير من الدوائر المتكاملة </a:t>
            </a:r>
            <a:r>
              <a:rPr lang="en-US" dirty="0"/>
              <a:t>ICs </a:t>
            </a:r>
            <a:r>
              <a:rPr lang="ar-SA" dirty="0"/>
              <a:t>وذلك لتوفير المساحة الخاصة بعمليات المعالجة كما سبق وأن وضحنا وشرائح </a:t>
            </a:r>
            <a:r>
              <a:rPr lang="en-US" dirty="0"/>
              <a:t>RAM </a:t>
            </a:r>
            <a:r>
              <a:rPr lang="ar-SA" dirty="0"/>
              <a:t>متوفرة بأشكال وأنواع و بأحجام مختلفة .</a:t>
            </a:r>
          </a:p>
          <a:p>
            <a:pPr marL="0" indent="0">
              <a:buNone/>
            </a:pPr>
            <a:r>
              <a:rPr lang="ar-SA" dirty="0" smtClean="0"/>
              <a:t>تختلف </a:t>
            </a:r>
            <a:r>
              <a:rPr lang="ar-SA" dirty="0"/>
              <a:t>فتحات </a:t>
            </a:r>
            <a:r>
              <a:rPr lang="en-US" dirty="0"/>
              <a:t>RAM </a:t>
            </a:r>
            <a:r>
              <a:rPr lang="ar-SA" dirty="0"/>
              <a:t>حسب نوع شرائح </a:t>
            </a:r>
            <a:r>
              <a:rPr lang="en-US" dirty="0"/>
              <a:t>RAM </a:t>
            </a:r>
            <a:r>
              <a:rPr lang="ar-SA" dirty="0"/>
              <a:t>حيث تتوفر أنواع عديدة من هذه الشرائح كل منها ذو مواصفات ومزايا معينة وأشهر هذه الأنواع هو </a:t>
            </a:r>
            <a:r>
              <a:rPr lang="en-US" dirty="0"/>
              <a:t>SDRAM Chips </a:t>
            </a:r>
            <a:r>
              <a:rPr lang="ar-SA" dirty="0"/>
              <a:t>و </a:t>
            </a:r>
            <a:r>
              <a:rPr lang="en-US" dirty="0"/>
              <a:t>RDRAM Chips .</a:t>
            </a:r>
            <a:br>
              <a:rPr lang="en-US" dirty="0"/>
            </a:br>
            <a:r>
              <a:rPr lang="en-US" dirty="0"/>
              <a:t> </a:t>
            </a:r>
          </a:p>
          <a:p>
            <a:pPr marL="0" indent="0">
              <a:buNone/>
            </a:pPr>
            <a:endParaRPr lang="ar-SA" dirty="0"/>
          </a:p>
        </p:txBody>
      </p:sp>
      <p:sp>
        <p:nvSpPr>
          <p:cNvPr id="4" name="عنصر نائب لرقم الشريحة 3"/>
          <p:cNvSpPr>
            <a:spLocks noGrp="1"/>
          </p:cNvSpPr>
          <p:nvPr>
            <p:ph type="sldNum" sz="quarter" idx="15"/>
          </p:nvPr>
        </p:nvSpPr>
        <p:spPr/>
        <p:txBody>
          <a:bodyPr/>
          <a:lstStyle/>
          <a:p>
            <a:fld id="{E43BB14B-BAB4-40CE-A5A7-94DAA4BA9174}" type="slidenum">
              <a:rPr lang="ar-SA" smtClean="0"/>
              <a:t>13</a:t>
            </a:fld>
            <a:endParaRPr lang="ar-SA"/>
          </a:p>
        </p:txBody>
      </p:sp>
      <p:sp>
        <p:nvSpPr>
          <p:cNvPr id="5" name="عنصر نائب للتذييل 4"/>
          <p:cNvSpPr>
            <a:spLocks noGrp="1"/>
          </p:cNvSpPr>
          <p:nvPr>
            <p:ph type="ftr" sz="quarter" idx="16"/>
          </p:nvPr>
        </p:nvSpPr>
        <p:spPr/>
        <p:txBody>
          <a:bodyPr/>
          <a:lstStyle/>
          <a:p>
            <a:r>
              <a:rPr lang="en-US" smtClean="0"/>
              <a:t>T.Bedoor</a:t>
            </a:r>
            <a:endParaRPr lang="ar-SA"/>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6859" y="3107815"/>
            <a:ext cx="2515994" cy="1888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صورة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5485" y="5013176"/>
            <a:ext cx="2808312" cy="1873001"/>
          </a:xfrm>
          <a:prstGeom prst="rect">
            <a:avLst/>
          </a:prstGeom>
        </p:spPr>
      </p:pic>
      <p:pic>
        <p:nvPicPr>
          <p:cNvPr id="6" name="صورة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991" y="3568780"/>
            <a:ext cx="4557469" cy="3028571"/>
          </a:xfrm>
          <a:prstGeom prst="rect">
            <a:avLst/>
          </a:prstGeom>
        </p:spPr>
      </p:pic>
    </p:spTree>
    <p:extLst>
      <p:ext uri="{BB962C8B-B14F-4D97-AF65-F5344CB8AC3E}">
        <p14:creationId xmlns:p14="http://schemas.microsoft.com/office/powerpoint/2010/main" val="4096550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smtClean="0"/>
              <a:t>T.Bedoor</a:t>
            </a:r>
            <a:endParaRPr lang="ar-SA"/>
          </a:p>
        </p:txBody>
      </p:sp>
      <p:sp>
        <p:nvSpPr>
          <p:cNvPr id="3" name="عنصر نائب لرقم الشريحة 2"/>
          <p:cNvSpPr>
            <a:spLocks noGrp="1"/>
          </p:cNvSpPr>
          <p:nvPr>
            <p:ph type="sldNum" sz="quarter" idx="12"/>
          </p:nvPr>
        </p:nvSpPr>
        <p:spPr/>
        <p:txBody>
          <a:bodyPr/>
          <a:lstStyle/>
          <a:p>
            <a:fld id="{E43BB14B-BAB4-40CE-A5A7-94DAA4BA9174}" type="slidenum">
              <a:rPr lang="ar-SA" smtClean="0"/>
              <a:t>14</a:t>
            </a:fld>
            <a:endParaRPr lang="ar-SA"/>
          </a:p>
        </p:txBody>
      </p:sp>
      <p:pic>
        <p:nvPicPr>
          <p:cNvPr id="4" name="صورة 3"/>
          <p:cNvPicPr>
            <a:picLocks noChangeAspect="1"/>
          </p:cNvPicPr>
          <p:nvPr/>
        </p:nvPicPr>
        <p:blipFill>
          <a:blip r:embed="rId2"/>
          <a:stretch>
            <a:fillRect/>
          </a:stretch>
        </p:blipFill>
        <p:spPr>
          <a:xfrm>
            <a:off x="395536" y="1124744"/>
            <a:ext cx="8208912" cy="3365152"/>
          </a:xfrm>
          <a:prstGeom prst="rect">
            <a:avLst/>
          </a:prstGeom>
        </p:spPr>
      </p:pic>
    </p:spTree>
    <p:extLst>
      <p:ext uri="{BB962C8B-B14F-4D97-AF65-F5344CB8AC3E}">
        <p14:creationId xmlns:p14="http://schemas.microsoft.com/office/powerpoint/2010/main" val="1607227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smtClean="0"/>
              <a:t>T.Bedoor</a:t>
            </a:r>
            <a:endParaRPr lang="ar-SA"/>
          </a:p>
        </p:txBody>
      </p:sp>
      <p:sp>
        <p:nvSpPr>
          <p:cNvPr id="3" name="عنصر نائب لرقم الشريحة 2"/>
          <p:cNvSpPr>
            <a:spLocks noGrp="1"/>
          </p:cNvSpPr>
          <p:nvPr>
            <p:ph type="sldNum" sz="quarter" idx="12"/>
          </p:nvPr>
        </p:nvSpPr>
        <p:spPr/>
        <p:txBody>
          <a:bodyPr/>
          <a:lstStyle/>
          <a:p>
            <a:fld id="{E43BB14B-BAB4-40CE-A5A7-94DAA4BA9174}" type="slidenum">
              <a:rPr lang="ar-SA" smtClean="0"/>
              <a:t>15</a:t>
            </a:fld>
            <a:endParaRPr lang="ar-SA"/>
          </a:p>
        </p:txBody>
      </p:sp>
      <p:pic>
        <p:nvPicPr>
          <p:cNvPr id="4" name="صورة 3"/>
          <p:cNvPicPr>
            <a:picLocks noChangeAspect="1"/>
          </p:cNvPicPr>
          <p:nvPr/>
        </p:nvPicPr>
        <p:blipFill>
          <a:blip r:embed="rId2"/>
          <a:stretch>
            <a:fillRect/>
          </a:stretch>
        </p:blipFill>
        <p:spPr>
          <a:xfrm>
            <a:off x="82950" y="476672"/>
            <a:ext cx="8519386" cy="2151485"/>
          </a:xfrm>
          <a:prstGeom prst="rect">
            <a:avLst/>
          </a:prstGeom>
        </p:spPr>
      </p:pic>
      <p:pic>
        <p:nvPicPr>
          <p:cNvPr id="5" name="صورة 4"/>
          <p:cNvPicPr>
            <a:picLocks noChangeAspect="1"/>
          </p:cNvPicPr>
          <p:nvPr/>
        </p:nvPicPr>
        <p:blipFill>
          <a:blip r:embed="rId3"/>
          <a:stretch>
            <a:fillRect/>
          </a:stretch>
        </p:blipFill>
        <p:spPr>
          <a:xfrm>
            <a:off x="1835696" y="2628157"/>
            <a:ext cx="5037756" cy="1947466"/>
          </a:xfrm>
          <a:prstGeom prst="rect">
            <a:avLst/>
          </a:prstGeom>
        </p:spPr>
      </p:pic>
      <p:pic>
        <p:nvPicPr>
          <p:cNvPr id="6" name="صورة 5"/>
          <p:cNvPicPr>
            <a:picLocks noChangeAspect="1"/>
          </p:cNvPicPr>
          <p:nvPr/>
        </p:nvPicPr>
        <p:blipFill rotWithShape="1">
          <a:blip r:embed="rId4"/>
          <a:srcRect t="12961"/>
          <a:stretch/>
        </p:blipFill>
        <p:spPr>
          <a:xfrm>
            <a:off x="1907704" y="4509120"/>
            <a:ext cx="4965748" cy="504056"/>
          </a:xfrm>
          <a:prstGeom prst="rect">
            <a:avLst/>
          </a:prstGeom>
        </p:spPr>
      </p:pic>
    </p:spTree>
    <p:extLst>
      <p:ext uri="{BB962C8B-B14F-4D97-AF65-F5344CB8AC3E}">
        <p14:creationId xmlns:p14="http://schemas.microsoft.com/office/powerpoint/2010/main" val="4248513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89360" y="553244"/>
            <a:ext cx="7467600" cy="1143000"/>
          </a:xfrm>
        </p:spPr>
        <p:txBody>
          <a:bodyPr>
            <a:noAutofit/>
          </a:bodyPr>
          <a:lstStyle/>
          <a:p>
            <a:r>
              <a:rPr lang="ar-SA" sz="4000" b="1" cap="none"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شريحة </a:t>
            </a:r>
            <a:r>
              <a:rPr lang="en-US" sz="4000" b="1" cap="none" dirty="0">
                <a:ln w="18000">
                  <a:solidFill>
                    <a:schemeClr val="accent2">
                      <a:satMod val="140000"/>
                    </a:schemeClr>
                  </a:solidFill>
                  <a:prstDash val="solid"/>
                  <a:miter lim="800000"/>
                </a:ln>
                <a:noFill/>
                <a:effectLst>
                  <a:outerShdw blurRad="25500" dist="23000" dir="7020000" algn="tl">
                    <a:srgbClr val="000000">
                      <a:alpha val="50000"/>
                    </a:srgbClr>
                  </a:outerShdw>
                </a:effectLst>
              </a:rPr>
              <a:t>ROM Slots : </a:t>
            </a:r>
            <a:br>
              <a:rPr lang="en-US" sz="4000" b="1" cap="none" dirty="0">
                <a:ln w="18000">
                  <a:solidFill>
                    <a:schemeClr val="accent2">
                      <a:satMod val="140000"/>
                    </a:schemeClr>
                  </a:solidFill>
                  <a:prstDash val="solid"/>
                  <a:miter lim="800000"/>
                </a:ln>
                <a:noFill/>
                <a:effectLst>
                  <a:outerShdw blurRad="25500" dist="23000" dir="7020000" algn="tl">
                    <a:srgbClr val="000000">
                      <a:alpha val="50000"/>
                    </a:srgbClr>
                  </a:outerShdw>
                </a:effectLst>
              </a:rPr>
            </a:br>
            <a:endParaRPr lang="ar-SA" sz="4000" b="1" cap="none"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عنصر نائب للمحتوى 2"/>
          <p:cNvSpPr>
            <a:spLocks noGrp="1"/>
          </p:cNvSpPr>
          <p:nvPr>
            <p:ph sz="quarter" idx="1"/>
          </p:nvPr>
        </p:nvSpPr>
        <p:spPr>
          <a:xfrm>
            <a:off x="611560" y="1124744"/>
            <a:ext cx="7704856" cy="4873752"/>
          </a:xfrm>
        </p:spPr>
        <p:txBody>
          <a:bodyPr>
            <a:normAutofit fontScale="92500" lnSpcReduction="20000"/>
          </a:bodyPr>
          <a:lstStyle/>
          <a:p>
            <a:pPr marL="0" indent="0">
              <a:buNone/>
            </a:pPr>
            <a:r>
              <a:rPr lang="ar-SA" dirty="0"/>
              <a:t>هي شريحة صغير توجد على اللوحة الأم وكما أشرنا سابقاً تحتوي هذه الشريحة على برامج خاصة بالحاسب الآلي يقوم المعالج بقراءتها وتنفيذها عند اللزوم أو عندما تستدعي الحاجة لذلك .</a:t>
            </a:r>
          </a:p>
          <a:p>
            <a:pPr marL="0" indent="0">
              <a:buNone/>
            </a:pPr>
            <a:r>
              <a:rPr lang="ar-SA" dirty="0"/>
              <a:t/>
            </a:r>
            <a:br>
              <a:rPr lang="ar-SA" dirty="0"/>
            </a:br>
            <a:r>
              <a:rPr lang="ar-SA" dirty="0"/>
              <a:t>أهم هذه البرامج هو البرنامج الشهير </a:t>
            </a:r>
            <a:r>
              <a:rPr lang="en-US" dirty="0"/>
              <a:t>BIOS </a:t>
            </a:r>
            <a:r>
              <a:rPr lang="ar-SA" dirty="0"/>
              <a:t>حيث يحتوي هذا البرنامج على خطوات هامة جداً يجب أن ينفذها المعالج في كل مرة يتم فيها تشغيل الحاسوب ولأهمية هذا البرنامج فإن شريحة </a:t>
            </a:r>
            <a:r>
              <a:rPr lang="en-US" dirty="0"/>
              <a:t>ROM </a:t>
            </a:r>
            <a:r>
              <a:rPr lang="ar-SA" dirty="0"/>
              <a:t>تسمى عادة شريحة </a:t>
            </a:r>
            <a:r>
              <a:rPr lang="en-US" dirty="0"/>
              <a:t>BIOS Chip.</a:t>
            </a:r>
          </a:p>
          <a:p>
            <a:pPr marL="0" indent="0">
              <a:buNone/>
            </a:pPr>
            <a:r>
              <a:rPr lang="en-US" dirty="0"/>
              <a:t/>
            </a:r>
            <a:br>
              <a:rPr lang="en-US" dirty="0"/>
            </a:br>
            <a:r>
              <a:rPr lang="ar-SA" dirty="0"/>
              <a:t>تجدر الإشارة هنا إلى أن شريحة </a:t>
            </a:r>
            <a:r>
              <a:rPr lang="en-US" dirty="0"/>
              <a:t>ROM </a:t>
            </a:r>
            <a:r>
              <a:rPr lang="ar-SA" dirty="0"/>
              <a:t>تحتوي على جزء قابل للتعديل وهو عبارة عن شريحة خاصة تسمى شريحة </a:t>
            </a:r>
            <a:r>
              <a:rPr lang="en-US" dirty="0"/>
              <a:t>CMOS ، </a:t>
            </a:r>
            <a:r>
              <a:rPr lang="ar-SA" dirty="0"/>
              <a:t>هذه الشريحة تزود ببطارية خاصة حتى تحتفظ بمعلوماتها طوال الوقت .</a:t>
            </a:r>
          </a:p>
          <a:p>
            <a:pPr marL="0" indent="0">
              <a:buNone/>
            </a:pPr>
            <a:r>
              <a:rPr lang="ar-SA" dirty="0"/>
              <a:t/>
            </a:r>
            <a:br>
              <a:rPr lang="ar-SA" dirty="0"/>
            </a:br>
            <a:r>
              <a:rPr lang="ar-SA" dirty="0"/>
              <a:t>تسمى المعلومات الموجودة في هذه الشريحة ببرنامج إعدادات الحاسوب أو </a:t>
            </a:r>
            <a:r>
              <a:rPr lang="en-US" dirty="0"/>
              <a:t>System Setup </a:t>
            </a:r>
            <a:r>
              <a:rPr lang="ar-SA" dirty="0"/>
              <a:t>وهي عبارة عن سجلات خاصة بمكونات الحاسوب بالكامل بالإضافة إلى الإعدادات اللازم مراعاتها عند التعامل مع الحاسوب وأجزاءه من قبل المعالج وباقي الوحدات وأيضاً المستخدم.</a:t>
            </a:r>
          </a:p>
          <a:p>
            <a:pPr marL="0" indent="0">
              <a:buNone/>
            </a:pPr>
            <a:endParaRPr lang="ar-SA" dirty="0"/>
          </a:p>
        </p:txBody>
      </p:sp>
      <p:sp>
        <p:nvSpPr>
          <p:cNvPr id="4" name="عنصر نائب لرقم الشريحة 3"/>
          <p:cNvSpPr>
            <a:spLocks noGrp="1"/>
          </p:cNvSpPr>
          <p:nvPr>
            <p:ph type="sldNum" sz="quarter" idx="15"/>
          </p:nvPr>
        </p:nvSpPr>
        <p:spPr/>
        <p:txBody>
          <a:bodyPr/>
          <a:lstStyle/>
          <a:p>
            <a:fld id="{E43BB14B-BAB4-40CE-A5A7-94DAA4BA9174}" type="slidenum">
              <a:rPr lang="ar-SA" smtClean="0"/>
              <a:t>16</a:t>
            </a:fld>
            <a:endParaRPr lang="ar-SA"/>
          </a:p>
        </p:txBody>
      </p:sp>
      <p:sp>
        <p:nvSpPr>
          <p:cNvPr id="5" name="عنصر نائب للتذييل 4"/>
          <p:cNvSpPr>
            <a:spLocks noGrp="1"/>
          </p:cNvSpPr>
          <p:nvPr>
            <p:ph type="ftr" sz="quarter" idx="16"/>
          </p:nvPr>
        </p:nvSpPr>
        <p:spPr/>
        <p:txBody>
          <a:bodyPr/>
          <a:lstStyle/>
          <a:p>
            <a:r>
              <a:rPr lang="en-US" smtClean="0"/>
              <a:t>T.Bedoor</a:t>
            </a:r>
            <a:endParaRPr lang="ar-SA"/>
          </a:p>
        </p:txBody>
      </p:sp>
    </p:spTree>
    <p:extLst>
      <p:ext uri="{BB962C8B-B14F-4D97-AF65-F5344CB8AC3E}">
        <p14:creationId xmlns:p14="http://schemas.microsoft.com/office/powerpoint/2010/main" val="3631098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smtClean="0"/>
              <a:t>T.Bedoor</a:t>
            </a:r>
            <a:endParaRPr lang="ar-SA"/>
          </a:p>
        </p:txBody>
      </p:sp>
      <p:sp>
        <p:nvSpPr>
          <p:cNvPr id="3" name="عنصر نائب لرقم الشريحة 2"/>
          <p:cNvSpPr>
            <a:spLocks noGrp="1"/>
          </p:cNvSpPr>
          <p:nvPr>
            <p:ph type="sldNum" sz="quarter" idx="12"/>
          </p:nvPr>
        </p:nvSpPr>
        <p:spPr/>
        <p:txBody>
          <a:bodyPr/>
          <a:lstStyle/>
          <a:p>
            <a:fld id="{E43BB14B-BAB4-40CE-A5A7-94DAA4BA9174}" type="slidenum">
              <a:rPr lang="ar-SA" smtClean="0"/>
              <a:t>17</a:t>
            </a:fld>
            <a:endParaRPr lang="ar-SA"/>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836712"/>
            <a:ext cx="4144862" cy="2072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466353"/>
            <a:ext cx="2838450"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3356992"/>
            <a:ext cx="3415487" cy="2568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3" y="3333711"/>
            <a:ext cx="3709091"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3092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243408"/>
            <a:ext cx="7467600" cy="1143000"/>
          </a:xfrm>
        </p:spPr>
        <p:txBody>
          <a:bodyPr/>
          <a:lstStyle/>
          <a:p>
            <a:r>
              <a:rPr lang="ar-SA" b="1" cap="none" dirty="0">
                <a:ln w="18000">
                  <a:solidFill>
                    <a:schemeClr val="accent2">
                      <a:satMod val="140000"/>
                    </a:schemeClr>
                  </a:solidFill>
                  <a:prstDash val="solid"/>
                  <a:miter lim="800000"/>
                </a:ln>
                <a:noFill/>
                <a:effectLst>
                  <a:outerShdw blurRad="25500" dist="23000" dir="7020000" algn="tl">
                    <a:srgbClr val="000000">
                      <a:alpha val="50000"/>
                    </a:srgbClr>
                  </a:outerShdw>
                </a:effectLst>
              </a:rPr>
              <a:t>المنافذ </a:t>
            </a:r>
            <a:r>
              <a:rPr lang="en-US" b="1" cap="none" dirty="0">
                <a:ln w="18000">
                  <a:solidFill>
                    <a:schemeClr val="accent2">
                      <a:satMod val="140000"/>
                    </a:schemeClr>
                  </a:solidFill>
                  <a:prstDash val="solid"/>
                  <a:miter lim="800000"/>
                </a:ln>
                <a:noFill/>
                <a:effectLst>
                  <a:outerShdw blurRad="25500" dist="23000" dir="7020000" algn="tl">
                    <a:srgbClr val="000000">
                      <a:alpha val="50000"/>
                    </a:srgbClr>
                  </a:outerShdw>
                </a:effectLst>
              </a:rPr>
              <a:t>Ports : </a:t>
            </a:r>
            <a:endParaRPr lang="ar-SA" b="1" cap="none"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عنصر نائب للمحتوى 2"/>
          <p:cNvSpPr>
            <a:spLocks noGrp="1"/>
          </p:cNvSpPr>
          <p:nvPr>
            <p:ph sz="quarter" idx="1"/>
          </p:nvPr>
        </p:nvSpPr>
        <p:spPr>
          <a:xfrm>
            <a:off x="810681" y="836712"/>
            <a:ext cx="7467600" cy="4873752"/>
          </a:xfrm>
        </p:spPr>
        <p:txBody>
          <a:bodyPr/>
          <a:lstStyle/>
          <a:p>
            <a:pPr marL="0" indent="0">
              <a:buNone/>
            </a:pPr>
            <a:r>
              <a:rPr lang="ar-SA" b="1" dirty="0"/>
              <a:t>المنافذ هي أماكن توصيل بعض ملحقات الحاسوب الخارجية باللوحة الأم أي هي عبارة عن موصلات </a:t>
            </a:r>
            <a:r>
              <a:rPr lang="en-US" b="1" dirty="0"/>
              <a:t>Connectors </a:t>
            </a:r>
            <a:r>
              <a:rPr lang="ar-SA" b="1" dirty="0"/>
              <a:t>يمكن عن طريقها توصيل أحد وحدات الإدخال أو الإخراج وبعض الأجهزة الأخرى باللوحة الأم وأهم المنافذ التي توجد على اللوحة الأم هي : </a:t>
            </a:r>
            <a:endParaRPr lang="ar-SA" dirty="0"/>
          </a:p>
        </p:txBody>
      </p:sp>
      <p:sp>
        <p:nvSpPr>
          <p:cNvPr id="4" name="عنصر نائب لرقم الشريحة 3"/>
          <p:cNvSpPr>
            <a:spLocks noGrp="1"/>
          </p:cNvSpPr>
          <p:nvPr>
            <p:ph type="sldNum" sz="quarter" idx="15"/>
          </p:nvPr>
        </p:nvSpPr>
        <p:spPr/>
        <p:txBody>
          <a:bodyPr/>
          <a:lstStyle/>
          <a:p>
            <a:fld id="{E43BB14B-BAB4-40CE-A5A7-94DAA4BA9174}" type="slidenum">
              <a:rPr lang="ar-SA" smtClean="0"/>
              <a:t>18</a:t>
            </a:fld>
            <a:endParaRPr lang="ar-SA"/>
          </a:p>
        </p:txBody>
      </p:sp>
      <p:sp>
        <p:nvSpPr>
          <p:cNvPr id="5" name="عنصر نائب للتذييل 4"/>
          <p:cNvSpPr>
            <a:spLocks noGrp="1"/>
          </p:cNvSpPr>
          <p:nvPr>
            <p:ph type="ftr" sz="quarter" idx="16"/>
          </p:nvPr>
        </p:nvSpPr>
        <p:spPr/>
        <p:txBody>
          <a:bodyPr/>
          <a:lstStyle/>
          <a:p>
            <a:r>
              <a:rPr lang="en-US" smtClean="0"/>
              <a:t>T.Bedoor</a:t>
            </a:r>
            <a:endParaRPr lang="ar-SA"/>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6714" y="2453803"/>
            <a:ext cx="4075534" cy="4332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03689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44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انواع المنافذ </a:t>
            </a:r>
            <a:r>
              <a:rPr lang="en-US" sz="44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PORT </a:t>
            </a:r>
            <a:endParaRPr lang="ar-SA" sz="4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3" name="عنصر نائب للمحتوى 2"/>
          <p:cNvSpPr>
            <a:spLocks noGrp="1"/>
          </p:cNvSpPr>
          <p:nvPr>
            <p:ph sz="quarter" idx="1"/>
          </p:nvPr>
        </p:nvSpPr>
        <p:spPr/>
        <p:txBody>
          <a:bodyPr>
            <a:normAutofit/>
          </a:bodyPr>
          <a:lstStyle/>
          <a:p>
            <a:pPr marL="0" indent="0">
              <a:buNone/>
            </a:pPr>
            <a:r>
              <a:rPr lang="ar-SA" b="1" dirty="0">
                <a:solidFill>
                  <a:srgbClr val="00B050"/>
                </a:solidFill>
              </a:rPr>
              <a:t>1 – منافذ متوالية </a:t>
            </a:r>
            <a:r>
              <a:rPr lang="en-US" b="1" dirty="0">
                <a:solidFill>
                  <a:srgbClr val="00B050"/>
                </a:solidFill>
              </a:rPr>
              <a:t>Serial Ports : </a:t>
            </a:r>
            <a:endParaRPr lang="en-US" dirty="0">
              <a:solidFill>
                <a:srgbClr val="00B050"/>
              </a:solidFill>
            </a:endParaRPr>
          </a:p>
          <a:p>
            <a:pPr marL="0" indent="0">
              <a:buNone/>
            </a:pPr>
            <a:r>
              <a:rPr lang="en-US" b="1" dirty="0"/>
              <a:t/>
            </a:r>
            <a:br>
              <a:rPr lang="en-US" b="1" dirty="0"/>
            </a:br>
            <a:r>
              <a:rPr lang="ar-SA" b="1" dirty="0"/>
              <a:t>وتسمى </a:t>
            </a:r>
            <a:r>
              <a:rPr lang="en-US" b="1" dirty="0"/>
              <a:t>COM1 </a:t>
            </a:r>
            <a:r>
              <a:rPr lang="ar-SA" b="1" dirty="0"/>
              <a:t>و </a:t>
            </a:r>
            <a:r>
              <a:rPr lang="en-US" b="1" dirty="0"/>
              <a:t>COM2 </a:t>
            </a:r>
            <a:r>
              <a:rPr lang="ar-SA" b="1" dirty="0"/>
              <a:t>وهكذا وتستخدم لتوصيل الفأرة </a:t>
            </a:r>
            <a:r>
              <a:rPr lang="en-US" b="1" dirty="0"/>
              <a:t>Mouse </a:t>
            </a:r>
            <a:r>
              <a:rPr lang="ar-SA" b="1" dirty="0"/>
              <a:t>و بعض الأجهزة المتوالية مثل الموديم الخارجي </a:t>
            </a:r>
            <a:r>
              <a:rPr lang="en-US" b="1" dirty="0"/>
              <a:t>External Modem </a:t>
            </a:r>
            <a:endParaRPr lang="ar-SA" b="1" dirty="0" smtClean="0"/>
          </a:p>
        </p:txBody>
      </p:sp>
      <p:sp>
        <p:nvSpPr>
          <p:cNvPr id="4" name="عنصر نائب لرقم الشريحة 3"/>
          <p:cNvSpPr>
            <a:spLocks noGrp="1"/>
          </p:cNvSpPr>
          <p:nvPr>
            <p:ph type="sldNum" sz="quarter" idx="15"/>
          </p:nvPr>
        </p:nvSpPr>
        <p:spPr/>
        <p:txBody>
          <a:bodyPr/>
          <a:lstStyle/>
          <a:p>
            <a:fld id="{E43BB14B-BAB4-40CE-A5A7-94DAA4BA9174}" type="slidenum">
              <a:rPr lang="ar-SA" smtClean="0"/>
              <a:t>19</a:t>
            </a:fld>
            <a:endParaRPr lang="ar-SA"/>
          </a:p>
        </p:txBody>
      </p:sp>
      <p:sp>
        <p:nvSpPr>
          <p:cNvPr id="5" name="عنصر نائب للتذييل 4"/>
          <p:cNvSpPr>
            <a:spLocks noGrp="1"/>
          </p:cNvSpPr>
          <p:nvPr>
            <p:ph type="ftr" sz="quarter" idx="16"/>
          </p:nvPr>
        </p:nvSpPr>
        <p:spPr/>
        <p:txBody>
          <a:bodyPr/>
          <a:lstStyle/>
          <a:p>
            <a:r>
              <a:rPr lang="en-US" smtClean="0"/>
              <a:t>T.Bedoor</a:t>
            </a:r>
            <a:endParaRPr lang="ar-SA"/>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311" y="3429000"/>
            <a:ext cx="3168352" cy="3056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353" y="3429000"/>
            <a:ext cx="3384376" cy="2553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1271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0014" y="-342901"/>
            <a:ext cx="7467600" cy="1143000"/>
          </a:xfrm>
        </p:spPr>
        <p:txBody>
          <a:bodyPr>
            <a:normAutofit/>
          </a:bodyPr>
          <a:lstStyle/>
          <a:p>
            <a:r>
              <a:rPr lang="ar-SA" sz="4400" b="1" cap="none"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مكونات الكمبيوتر الشخصي </a:t>
            </a:r>
            <a:endParaRPr lang="ar-SA" sz="4400" b="1" cap="none"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عنصر نائب للمحتوى 2"/>
          <p:cNvSpPr>
            <a:spLocks noGrp="1"/>
          </p:cNvSpPr>
          <p:nvPr>
            <p:ph sz="quarter" idx="1"/>
          </p:nvPr>
        </p:nvSpPr>
        <p:spPr>
          <a:xfrm>
            <a:off x="693516" y="800098"/>
            <a:ext cx="7467600" cy="4693873"/>
          </a:xfrm>
        </p:spPr>
        <p:txBody>
          <a:bodyPr>
            <a:noAutofit/>
          </a:bodyPr>
          <a:lstStyle/>
          <a:p>
            <a:pPr marL="0" indent="0" algn="just">
              <a:buNone/>
            </a:pPr>
            <a:r>
              <a:rPr lang="ar-SA" altLang="ar-SA" sz="2800" b="1" dirty="0"/>
              <a:t>وهو الصندوق المعدني الذي يحوي تقريبا جميع مكونات الحاسب الأساسية . </a:t>
            </a:r>
            <a:r>
              <a:rPr lang="ar-SA" altLang="ar-SA" sz="2800" b="1" dirty="0" smtClean="0"/>
              <a:t>وتأخذ </a:t>
            </a:r>
            <a:r>
              <a:rPr lang="ar-SA" altLang="ar-SA" sz="2800" b="1" dirty="0"/>
              <a:t>هذه الوحدة اشكالا مختلفة منها الطولي (البرجي) </a:t>
            </a:r>
            <a:r>
              <a:rPr lang="en-US" altLang="ar-SA" sz="2800" b="1" dirty="0" smtClean="0"/>
              <a:t> TOWER </a:t>
            </a:r>
            <a:r>
              <a:rPr lang="ar-SA" altLang="ar-SA" sz="2800" b="1" dirty="0"/>
              <a:t>الذي يوضع جانب الشاشة أو تحت الطاولة ، ومنها العرضي (المكتبي ) </a:t>
            </a:r>
            <a:r>
              <a:rPr lang="en-US" altLang="ar-SA" sz="2800" b="1" dirty="0"/>
              <a:t>DESKTOP </a:t>
            </a:r>
            <a:r>
              <a:rPr lang="ar-SA" altLang="ar-SA" sz="2800" b="1" dirty="0"/>
              <a:t>و الذي عادة ما يوضع تحت الشاشة . وتتكون هذه الوحدة غالبا من الآتي : </a:t>
            </a:r>
            <a:br>
              <a:rPr lang="ar-SA" altLang="ar-SA" sz="2800" b="1" dirty="0"/>
            </a:br>
            <a:endParaRPr lang="ar-SA" altLang="ar-SA" sz="2800" dirty="0"/>
          </a:p>
        </p:txBody>
      </p:sp>
      <p:sp>
        <p:nvSpPr>
          <p:cNvPr id="4" name="عنصر نائب للتذييل 3"/>
          <p:cNvSpPr>
            <a:spLocks noGrp="1"/>
          </p:cNvSpPr>
          <p:nvPr>
            <p:ph type="ftr" sz="quarter" idx="16"/>
          </p:nvPr>
        </p:nvSpPr>
        <p:spPr/>
        <p:txBody>
          <a:bodyPr/>
          <a:lstStyle/>
          <a:p>
            <a:r>
              <a:rPr lang="en-US" dirty="0" err="1" smtClean="0"/>
              <a:t>T.Bedoor</a:t>
            </a:r>
            <a:endParaRPr lang="ar-SA" dirty="0"/>
          </a:p>
        </p:txBody>
      </p:sp>
      <p:sp>
        <p:nvSpPr>
          <p:cNvPr id="5" name="عنصر نائب لرقم الشريحة 4"/>
          <p:cNvSpPr>
            <a:spLocks noGrp="1"/>
          </p:cNvSpPr>
          <p:nvPr>
            <p:ph type="sldNum" sz="quarter" idx="15"/>
          </p:nvPr>
        </p:nvSpPr>
        <p:spPr/>
        <p:txBody>
          <a:bodyPr/>
          <a:lstStyle/>
          <a:p>
            <a:fld id="{E43BB14B-BAB4-40CE-A5A7-94DAA4BA9174}" type="slidenum">
              <a:rPr lang="ar-SA" smtClean="0"/>
              <a:t>2</a:t>
            </a:fld>
            <a:endParaRPr lang="ar-SA"/>
          </a:p>
        </p:txBody>
      </p:sp>
      <p:sp>
        <p:nvSpPr>
          <p:cNvPr id="6" name="Rectangle 1"/>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ar-SA" altLang="ar-SA" sz="1800" b="0" i="0" u="none" strike="noStrike" cap="none" normalizeH="0" baseline="0" dirty="0" smtClean="0">
              <a:ln>
                <a:noFill/>
              </a:ln>
              <a:solidFill>
                <a:schemeClr val="tx1"/>
              </a:solidFill>
              <a:effectLst/>
              <a:latin typeface="Arial" panose="020B0604020202020204" pitchFamily="34" charset="0"/>
            </a:endParaRPr>
          </a:p>
        </p:txBody>
      </p:sp>
      <p:pic>
        <p:nvPicPr>
          <p:cNvPr id="8" name="صورة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3908" y="3635858"/>
            <a:ext cx="2470150"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page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5715" y="3832708"/>
            <a:ext cx="3744913"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5801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solidFill>
                  <a:srgbClr val="00B050"/>
                </a:solidFill>
              </a:rPr>
              <a:t>– 2</a:t>
            </a:r>
            <a:r>
              <a:rPr lang="ar-SA" b="1" dirty="0">
                <a:solidFill>
                  <a:srgbClr val="00B050"/>
                </a:solidFill>
              </a:rPr>
              <a:t>منافذ متوازية </a:t>
            </a:r>
            <a:r>
              <a:rPr lang="en-US" b="1" dirty="0">
                <a:solidFill>
                  <a:srgbClr val="00B050"/>
                </a:solidFill>
              </a:rPr>
              <a:t>Parallel Ports : </a:t>
            </a:r>
            <a:r>
              <a:rPr lang="en-US" dirty="0">
                <a:solidFill>
                  <a:srgbClr val="00B050"/>
                </a:solidFill>
              </a:rPr>
              <a:t/>
            </a:r>
            <a:br>
              <a:rPr lang="en-US" dirty="0">
                <a:solidFill>
                  <a:srgbClr val="00B050"/>
                </a:solidFill>
              </a:rPr>
            </a:br>
            <a:endParaRPr lang="ar-SA" dirty="0"/>
          </a:p>
        </p:txBody>
      </p:sp>
      <p:sp>
        <p:nvSpPr>
          <p:cNvPr id="3" name="عنصر نائب للمحتوى 2"/>
          <p:cNvSpPr>
            <a:spLocks noGrp="1"/>
          </p:cNvSpPr>
          <p:nvPr>
            <p:ph sz="quarter" idx="1"/>
          </p:nvPr>
        </p:nvSpPr>
        <p:spPr/>
        <p:txBody>
          <a:bodyPr>
            <a:normAutofit/>
          </a:bodyPr>
          <a:lstStyle/>
          <a:p>
            <a:pPr marL="0" indent="0">
              <a:buNone/>
            </a:pPr>
            <a:r>
              <a:rPr lang="en-US" b="1" dirty="0"/>
              <a:t/>
            </a:r>
            <a:br>
              <a:rPr lang="en-US" b="1" dirty="0"/>
            </a:br>
            <a:r>
              <a:rPr lang="ar-SA" b="1" dirty="0"/>
              <a:t>وتسمى </a:t>
            </a:r>
            <a:r>
              <a:rPr lang="en-US" b="1" dirty="0"/>
              <a:t>LPT1 </a:t>
            </a:r>
            <a:r>
              <a:rPr lang="ar-SA" b="1" dirty="0"/>
              <a:t>و </a:t>
            </a:r>
            <a:r>
              <a:rPr lang="en-US" b="1" dirty="0"/>
              <a:t>LPT2 </a:t>
            </a:r>
            <a:r>
              <a:rPr lang="ar-SA" b="1" dirty="0"/>
              <a:t>وهكذا وتستخدم في العادة لتوصيل الطابعة </a:t>
            </a:r>
            <a:r>
              <a:rPr lang="en-US" b="1" dirty="0"/>
              <a:t>Printer </a:t>
            </a:r>
            <a:r>
              <a:rPr lang="ar-SA" b="1" dirty="0"/>
              <a:t>أو الماسحة </a:t>
            </a:r>
            <a:r>
              <a:rPr lang="en-US" b="1" dirty="0"/>
              <a:t>Scanner </a:t>
            </a:r>
            <a:r>
              <a:rPr lang="ar-SA" b="1" dirty="0"/>
              <a:t>أو ما شابه .</a:t>
            </a:r>
            <a:br>
              <a:rPr lang="ar-SA" b="1" dirty="0"/>
            </a:br>
            <a:r>
              <a:rPr lang="ar-SA" b="1" dirty="0"/>
              <a:t> </a:t>
            </a:r>
            <a:endParaRPr lang="ar-SA" dirty="0"/>
          </a:p>
          <a:p>
            <a:pPr marL="0" indent="0">
              <a:buNone/>
            </a:pPr>
            <a:endParaRPr lang="ar-SA" dirty="0"/>
          </a:p>
        </p:txBody>
      </p:sp>
      <p:sp>
        <p:nvSpPr>
          <p:cNvPr id="4" name="عنصر نائب لرقم الشريحة 3"/>
          <p:cNvSpPr>
            <a:spLocks noGrp="1"/>
          </p:cNvSpPr>
          <p:nvPr>
            <p:ph type="sldNum" sz="quarter" idx="15"/>
          </p:nvPr>
        </p:nvSpPr>
        <p:spPr/>
        <p:txBody>
          <a:bodyPr/>
          <a:lstStyle/>
          <a:p>
            <a:fld id="{E43BB14B-BAB4-40CE-A5A7-94DAA4BA9174}" type="slidenum">
              <a:rPr lang="ar-SA" smtClean="0"/>
              <a:t>20</a:t>
            </a:fld>
            <a:endParaRPr lang="ar-SA"/>
          </a:p>
        </p:txBody>
      </p:sp>
      <p:sp>
        <p:nvSpPr>
          <p:cNvPr id="5" name="عنصر نائب للتذييل 4"/>
          <p:cNvSpPr>
            <a:spLocks noGrp="1"/>
          </p:cNvSpPr>
          <p:nvPr>
            <p:ph type="ftr" sz="quarter" idx="16"/>
          </p:nvPr>
        </p:nvSpPr>
        <p:spPr/>
        <p:txBody>
          <a:bodyPr/>
          <a:lstStyle/>
          <a:p>
            <a:r>
              <a:rPr lang="en-US" dirty="0" err="1" smtClean="0"/>
              <a:t>T.Bedoor</a:t>
            </a:r>
            <a:endParaRPr lang="ar-SA" dirty="0"/>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3462649"/>
            <a:ext cx="3401938" cy="2520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429000"/>
            <a:ext cx="3371850"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32978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z="3200" b="1" dirty="0">
                <a:solidFill>
                  <a:srgbClr val="00B050"/>
                </a:solidFill>
              </a:rPr>
              <a:t>3 – منافذ </a:t>
            </a:r>
            <a:r>
              <a:rPr lang="en-US" sz="3200" b="1" dirty="0">
                <a:solidFill>
                  <a:srgbClr val="00B050"/>
                </a:solidFill>
              </a:rPr>
              <a:t>PS/2 : </a:t>
            </a:r>
            <a:r>
              <a:rPr lang="en-US" sz="3200" dirty="0">
                <a:solidFill>
                  <a:srgbClr val="00B050"/>
                </a:solidFill>
              </a:rPr>
              <a:t/>
            </a:r>
            <a:br>
              <a:rPr lang="en-US" sz="3200" dirty="0">
                <a:solidFill>
                  <a:srgbClr val="00B050"/>
                </a:solidFill>
              </a:rPr>
            </a:br>
            <a:endParaRPr lang="ar-SA" dirty="0"/>
          </a:p>
        </p:txBody>
      </p:sp>
      <p:sp>
        <p:nvSpPr>
          <p:cNvPr id="3" name="عنصر نائب للمحتوى 2"/>
          <p:cNvSpPr>
            <a:spLocks noGrp="1"/>
          </p:cNvSpPr>
          <p:nvPr>
            <p:ph sz="quarter" idx="1"/>
          </p:nvPr>
        </p:nvSpPr>
        <p:spPr/>
        <p:txBody>
          <a:bodyPr>
            <a:normAutofit/>
          </a:bodyPr>
          <a:lstStyle/>
          <a:p>
            <a:pPr marL="0" indent="0">
              <a:buNone/>
            </a:pPr>
            <a:r>
              <a:rPr lang="ar-SA" sz="1800" b="1" dirty="0" smtClean="0"/>
              <a:t>وهي </a:t>
            </a:r>
            <a:r>
              <a:rPr lang="ar-SA" sz="1800" b="1" dirty="0"/>
              <a:t>عبارة عن منفذان مخصصان لتوصيل الفأرة و لوحة المفاتيح وهما متشابهان من حيث الشكل إلا أن أنهما مختلفان من حيث اللون فلون الأول أخضر وهو مخصص للماوس و لون الآخر بنفسجي وهو مخصص للوحة المفاتيح .</a:t>
            </a:r>
            <a:endParaRPr lang="ar-SA" sz="1800" dirty="0"/>
          </a:p>
          <a:p>
            <a:pPr marL="0" indent="0">
              <a:buNone/>
            </a:pPr>
            <a:r>
              <a:rPr lang="ar-SA" sz="1800" b="1" dirty="0" smtClean="0"/>
              <a:t>تعتبر </a:t>
            </a:r>
            <a:r>
              <a:rPr lang="ar-SA" sz="1800" b="1" dirty="0"/>
              <a:t>منافذ الـ </a:t>
            </a:r>
            <a:r>
              <a:rPr lang="en-US" sz="1800" b="1" dirty="0"/>
              <a:t>PS/2 </a:t>
            </a:r>
            <a:r>
              <a:rPr lang="ar-SA" sz="1800" b="1" dirty="0"/>
              <a:t>منافذ متوالية حديثة وبظهورها أصبحت الفأرة توصل بها بدلاً من توصيلها بالمنفذ المتوالي </a:t>
            </a:r>
            <a:r>
              <a:rPr lang="en-US" sz="1800" b="1" dirty="0"/>
              <a:t>COM1 </a:t>
            </a:r>
            <a:r>
              <a:rPr lang="ar-SA" sz="1800" b="1" dirty="0"/>
              <a:t>أو </a:t>
            </a:r>
            <a:r>
              <a:rPr lang="en-US" sz="1800" b="1" dirty="0"/>
              <a:t>COM2 </a:t>
            </a:r>
            <a:r>
              <a:rPr lang="ar-SA" sz="1800" b="1" dirty="0"/>
              <a:t>وأيضاً أصبحت لوحة المفاتيح توصل بها بدلاً من المنفذ المخصص للوحة المفاتيح القديم .</a:t>
            </a:r>
            <a:br>
              <a:rPr lang="ar-SA" sz="1800" b="1" dirty="0"/>
            </a:br>
            <a:r>
              <a:rPr lang="ar-SA" sz="1800" b="1" dirty="0"/>
              <a:t> </a:t>
            </a:r>
            <a:endParaRPr lang="ar-SA" sz="1800" dirty="0"/>
          </a:p>
          <a:p>
            <a:pPr marL="0" indent="0">
              <a:buNone/>
            </a:pPr>
            <a:endParaRPr lang="ar-SA" sz="1800" dirty="0"/>
          </a:p>
          <a:p>
            <a:endParaRPr lang="ar-SA" sz="1800" dirty="0"/>
          </a:p>
        </p:txBody>
      </p:sp>
      <p:sp>
        <p:nvSpPr>
          <p:cNvPr id="4" name="عنصر نائب لرقم الشريحة 3"/>
          <p:cNvSpPr>
            <a:spLocks noGrp="1"/>
          </p:cNvSpPr>
          <p:nvPr>
            <p:ph type="sldNum" sz="quarter" idx="15"/>
          </p:nvPr>
        </p:nvSpPr>
        <p:spPr/>
        <p:txBody>
          <a:bodyPr/>
          <a:lstStyle/>
          <a:p>
            <a:fld id="{E43BB14B-BAB4-40CE-A5A7-94DAA4BA9174}" type="slidenum">
              <a:rPr lang="ar-SA" smtClean="0"/>
              <a:t>21</a:t>
            </a:fld>
            <a:endParaRPr lang="ar-SA"/>
          </a:p>
        </p:txBody>
      </p:sp>
      <p:sp>
        <p:nvSpPr>
          <p:cNvPr id="5" name="عنصر نائب للتذييل 4"/>
          <p:cNvSpPr>
            <a:spLocks noGrp="1"/>
          </p:cNvSpPr>
          <p:nvPr>
            <p:ph type="ftr" sz="quarter" idx="16"/>
          </p:nvPr>
        </p:nvSpPr>
        <p:spPr/>
        <p:txBody>
          <a:bodyPr/>
          <a:lstStyle/>
          <a:p>
            <a:r>
              <a:rPr lang="en-US" dirty="0" err="1" smtClean="0"/>
              <a:t>T.Bedoor</a:t>
            </a:r>
            <a:endParaRPr lang="ar-SA"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221088"/>
            <a:ext cx="3312368" cy="2270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4221088"/>
            <a:ext cx="3225725" cy="210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81900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z="3200" b="1" dirty="0">
                <a:solidFill>
                  <a:srgbClr val="00B050"/>
                </a:solidFill>
              </a:rPr>
              <a:t>4 – منافذ </a:t>
            </a:r>
            <a:r>
              <a:rPr lang="en-US" sz="3200" b="1" dirty="0">
                <a:solidFill>
                  <a:srgbClr val="00B050"/>
                </a:solidFill>
              </a:rPr>
              <a:t>USB :</a:t>
            </a:r>
            <a:r>
              <a:rPr lang="en-US" sz="3200" dirty="0">
                <a:solidFill>
                  <a:srgbClr val="00B050"/>
                </a:solidFill>
              </a:rPr>
              <a:t/>
            </a:r>
            <a:br>
              <a:rPr lang="en-US" sz="3200" dirty="0">
                <a:solidFill>
                  <a:srgbClr val="00B050"/>
                </a:solidFill>
              </a:rPr>
            </a:br>
            <a:endParaRPr lang="ar-SA" dirty="0"/>
          </a:p>
        </p:txBody>
      </p:sp>
      <p:sp>
        <p:nvSpPr>
          <p:cNvPr id="3" name="عنصر نائب للمحتوى 2"/>
          <p:cNvSpPr>
            <a:spLocks noGrp="1"/>
          </p:cNvSpPr>
          <p:nvPr>
            <p:ph sz="quarter" idx="1"/>
          </p:nvPr>
        </p:nvSpPr>
        <p:spPr/>
        <p:txBody>
          <a:bodyPr>
            <a:normAutofit/>
          </a:bodyPr>
          <a:lstStyle/>
          <a:p>
            <a:pPr marL="0" indent="0">
              <a:buNone/>
            </a:pPr>
            <a:r>
              <a:rPr lang="ar-SA" sz="2000" b="1" dirty="0" smtClean="0"/>
              <a:t>وهي </a:t>
            </a:r>
            <a:r>
              <a:rPr lang="ar-SA" sz="2000" b="1" dirty="0"/>
              <a:t>أيضاً منافذ متوالية وتسمى </a:t>
            </a:r>
            <a:r>
              <a:rPr lang="en-US" sz="2000" b="1" dirty="0"/>
              <a:t>Universal Serial Bus </a:t>
            </a:r>
            <a:r>
              <a:rPr lang="ar-SA" sz="2000" b="1" dirty="0"/>
              <a:t>أي المنفذ المتوالي العالمي وهي نتاج جهد العديد من الشركات معاً في محاولة لإنتاج منفذ قياسي عالمي يمكن استخدامه لتوصيل أي جهاز من الأجهزة الملحقة بالحاسوب وبالفعل بدأت هذه الشركات وشركات أخرى في تكييف ملحقات الحاسوب كي يمكن توصيلها بهذه المنافذ.</a:t>
            </a:r>
            <a:endParaRPr lang="ar-SA" sz="2000" dirty="0"/>
          </a:p>
          <a:p>
            <a:pPr marL="0" indent="0">
              <a:buNone/>
            </a:pPr>
            <a:r>
              <a:rPr lang="ar-SA" sz="2000" b="1" dirty="0" smtClean="0"/>
              <a:t>تم </a:t>
            </a:r>
            <a:r>
              <a:rPr lang="ar-SA" sz="2000" b="1" dirty="0"/>
              <a:t>إنتاج هذا النوع من النوافذ عام 1996 ويتراوح معدل نقل البيانات بواسطة هذا الناقل </a:t>
            </a:r>
            <a:r>
              <a:rPr lang="ar-SA" sz="2000" b="1" dirty="0" err="1"/>
              <a:t>مابين</a:t>
            </a:r>
            <a:r>
              <a:rPr lang="ar-SA" sz="2000" b="1" dirty="0"/>
              <a:t> 100 إلى 400 ميجابايت /ث وهو معدل يجعل من هذا النوع من المنافذ في الطليعة ومن المتوقع أن توصل معظم ملحقات الحاسوب عن طريق هذه المنافذ في القريب إن شاء الله .</a:t>
            </a:r>
            <a:endParaRPr lang="ar-SA" sz="2000" dirty="0"/>
          </a:p>
          <a:p>
            <a:endParaRPr lang="ar-SA" sz="2000" dirty="0"/>
          </a:p>
        </p:txBody>
      </p:sp>
      <p:sp>
        <p:nvSpPr>
          <p:cNvPr id="4" name="عنصر نائب لرقم الشريحة 3"/>
          <p:cNvSpPr>
            <a:spLocks noGrp="1"/>
          </p:cNvSpPr>
          <p:nvPr>
            <p:ph type="sldNum" sz="quarter" idx="15"/>
          </p:nvPr>
        </p:nvSpPr>
        <p:spPr/>
        <p:txBody>
          <a:bodyPr/>
          <a:lstStyle/>
          <a:p>
            <a:fld id="{E43BB14B-BAB4-40CE-A5A7-94DAA4BA9174}" type="slidenum">
              <a:rPr lang="ar-SA" smtClean="0"/>
              <a:t>22</a:t>
            </a:fld>
            <a:endParaRPr lang="ar-SA"/>
          </a:p>
        </p:txBody>
      </p:sp>
      <p:sp>
        <p:nvSpPr>
          <p:cNvPr id="5" name="عنصر نائب للتذييل 4"/>
          <p:cNvSpPr>
            <a:spLocks noGrp="1"/>
          </p:cNvSpPr>
          <p:nvPr>
            <p:ph type="ftr" sz="quarter" idx="16"/>
          </p:nvPr>
        </p:nvSpPr>
        <p:spPr/>
        <p:txBody>
          <a:bodyPr/>
          <a:lstStyle/>
          <a:p>
            <a:r>
              <a:rPr lang="en-US" dirty="0" err="1" smtClean="0"/>
              <a:t>T.Bedoor</a:t>
            </a:r>
            <a:endParaRPr lang="ar-SA"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797152"/>
            <a:ext cx="2200275"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4272299"/>
            <a:ext cx="2952551" cy="2585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75520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cap="none"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فتحات </a:t>
            </a:r>
            <a:r>
              <a:rPr lang="ar-SA" b="1" cap="none" dirty="0">
                <a:ln w="18000">
                  <a:solidFill>
                    <a:schemeClr val="accent2">
                      <a:satMod val="140000"/>
                    </a:schemeClr>
                  </a:solidFill>
                  <a:prstDash val="solid"/>
                  <a:miter lim="800000"/>
                </a:ln>
                <a:noFill/>
                <a:effectLst>
                  <a:outerShdw blurRad="25500" dist="23000" dir="7020000" algn="tl">
                    <a:srgbClr val="000000">
                      <a:alpha val="50000"/>
                    </a:srgbClr>
                  </a:outerShdw>
                </a:effectLst>
              </a:rPr>
              <a:t>التوسعة </a:t>
            </a:r>
            <a:r>
              <a:rPr lang="en-US" b="1" cap="none" dirty="0">
                <a:ln w="18000">
                  <a:solidFill>
                    <a:schemeClr val="accent2">
                      <a:satMod val="140000"/>
                    </a:schemeClr>
                  </a:solidFill>
                  <a:prstDash val="solid"/>
                  <a:miter lim="800000"/>
                </a:ln>
                <a:noFill/>
                <a:effectLst>
                  <a:outerShdw blurRad="25500" dist="23000" dir="7020000" algn="tl">
                    <a:srgbClr val="000000">
                      <a:alpha val="50000"/>
                    </a:srgbClr>
                  </a:outerShdw>
                </a:effectLst>
              </a:rPr>
              <a:t>Expand Slots : </a:t>
            </a:r>
            <a:br>
              <a:rPr lang="en-US" b="1" cap="none" dirty="0">
                <a:ln w="18000">
                  <a:solidFill>
                    <a:schemeClr val="accent2">
                      <a:satMod val="140000"/>
                    </a:schemeClr>
                  </a:solidFill>
                  <a:prstDash val="solid"/>
                  <a:miter lim="800000"/>
                </a:ln>
                <a:noFill/>
                <a:effectLst>
                  <a:outerShdw blurRad="25500" dist="23000" dir="7020000" algn="tl">
                    <a:srgbClr val="000000">
                      <a:alpha val="50000"/>
                    </a:srgbClr>
                  </a:outerShdw>
                </a:effectLst>
              </a:rPr>
            </a:br>
            <a:endParaRPr lang="ar-SA" b="1" cap="none"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عنصر نائب للمحتوى 2"/>
          <p:cNvSpPr>
            <a:spLocks noGrp="1"/>
          </p:cNvSpPr>
          <p:nvPr>
            <p:ph sz="quarter" idx="1"/>
          </p:nvPr>
        </p:nvSpPr>
        <p:spPr/>
        <p:txBody>
          <a:bodyPr/>
          <a:lstStyle/>
          <a:p>
            <a:pPr marL="0" indent="0">
              <a:buNone/>
            </a:pPr>
            <a:r>
              <a:rPr lang="ar-SA" b="1" dirty="0" smtClean="0"/>
              <a:t>فتحات </a:t>
            </a:r>
            <a:r>
              <a:rPr lang="ar-SA" b="1" dirty="0"/>
              <a:t>التوسعة هي فتحات </a:t>
            </a:r>
            <a:r>
              <a:rPr lang="en-US" b="1" dirty="0"/>
              <a:t>Slots </a:t>
            </a:r>
            <a:r>
              <a:rPr lang="ar-SA" b="1" dirty="0"/>
              <a:t>تستخدم لتركيب الكروت الخاصة ببعض ملحقات الحاسوب كي يمكن توصيلها باللوحة الأم ويوجد العديد من أنواع الفتاحات </a:t>
            </a:r>
            <a:r>
              <a:rPr lang="ar-SA" b="1" dirty="0" smtClean="0"/>
              <a:t>:</a:t>
            </a:r>
            <a:endParaRPr lang="ar-SA" dirty="0"/>
          </a:p>
          <a:p>
            <a:pPr marL="0" indent="0">
              <a:buNone/>
            </a:pPr>
            <a:r>
              <a:rPr lang="ar-SA" b="1" dirty="0"/>
              <a:t>  </a:t>
            </a:r>
            <a:endParaRPr lang="ar-SA" dirty="0"/>
          </a:p>
          <a:p>
            <a:pPr marL="0" indent="0">
              <a:buNone/>
            </a:pPr>
            <a:endParaRPr lang="ar-SA" b="1" dirty="0"/>
          </a:p>
        </p:txBody>
      </p:sp>
      <p:sp>
        <p:nvSpPr>
          <p:cNvPr id="4" name="عنصر نائب لرقم الشريحة 3"/>
          <p:cNvSpPr>
            <a:spLocks noGrp="1"/>
          </p:cNvSpPr>
          <p:nvPr>
            <p:ph type="sldNum" sz="quarter" idx="15"/>
          </p:nvPr>
        </p:nvSpPr>
        <p:spPr/>
        <p:txBody>
          <a:bodyPr/>
          <a:lstStyle/>
          <a:p>
            <a:fld id="{E43BB14B-BAB4-40CE-A5A7-94DAA4BA9174}" type="slidenum">
              <a:rPr lang="ar-SA" smtClean="0"/>
              <a:t>23</a:t>
            </a:fld>
            <a:endParaRPr lang="ar-SA"/>
          </a:p>
        </p:txBody>
      </p:sp>
      <p:sp>
        <p:nvSpPr>
          <p:cNvPr id="5" name="عنصر نائب للتذييل 4"/>
          <p:cNvSpPr>
            <a:spLocks noGrp="1"/>
          </p:cNvSpPr>
          <p:nvPr>
            <p:ph type="ftr" sz="quarter" idx="16"/>
          </p:nvPr>
        </p:nvSpPr>
        <p:spPr/>
        <p:txBody>
          <a:bodyPr/>
          <a:lstStyle/>
          <a:p>
            <a:r>
              <a:rPr lang="en-US" dirty="0" err="1" smtClean="0"/>
              <a:t>T.Bedoor</a:t>
            </a:r>
            <a:endParaRPr lang="ar-SA"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2562" y="2708920"/>
            <a:ext cx="4136876" cy="3419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75267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7"/>
          <p:cNvSpPr>
            <a:spLocks noGrp="1"/>
          </p:cNvSpPr>
          <p:nvPr>
            <p:ph type="title"/>
          </p:nvPr>
        </p:nvSpPr>
        <p:spPr/>
        <p:txBody>
          <a:bodyPr/>
          <a:lstStyle/>
          <a:p>
            <a:pPr algn="r"/>
            <a:r>
              <a:rPr lang="ar-SA"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استخداماتها</a:t>
            </a:r>
            <a:endParaRPr lang="ar-SA"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عنصر نائب لرقم الشريحة 2"/>
          <p:cNvSpPr>
            <a:spLocks noGrp="1"/>
          </p:cNvSpPr>
          <p:nvPr>
            <p:ph type="sldNum" sz="quarter" idx="15"/>
          </p:nvPr>
        </p:nvSpPr>
        <p:spPr/>
        <p:txBody>
          <a:bodyPr/>
          <a:lstStyle/>
          <a:p>
            <a:fld id="{E43BB14B-BAB4-40CE-A5A7-94DAA4BA9174}" type="slidenum">
              <a:rPr lang="ar-SA" smtClean="0"/>
              <a:t>24</a:t>
            </a:fld>
            <a:endParaRPr lang="ar-SA"/>
          </a:p>
        </p:txBody>
      </p:sp>
      <p:sp>
        <p:nvSpPr>
          <p:cNvPr id="2" name="عنصر نائب للتذييل 1"/>
          <p:cNvSpPr>
            <a:spLocks noGrp="1"/>
          </p:cNvSpPr>
          <p:nvPr>
            <p:ph type="ftr" sz="quarter" idx="16"/>
          </p:nvPr>
        </p:nvSpPr>
        <p:spPr/>
        <p:txBody>
          <a:bodyPr/>
          <a:lstStyle/>
          <a:p>
            <a:r>
              <a:rPr lang="en-US" smtClean="0"/>
              <a:t>T.Bedoor</a:t>
            </a:r>
            <a:endParaRPr lang="ar-SA"/>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18" y="1772816"/>
            <a:ext cx="8490305" cy="1817242"/>
          </a:xfrm>
          <a:prstGeom prst="rect">
            <a:avLst/>
          </a:prstGeom>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3949005"/>
            <a:ext cx="3745979" cy="2749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50878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smtClean="0"/>
              <a:t>T.Bedoor</a:t>
            </a:r>
            <a:endParaRPr lang="ar-SA"/>
          </a:p>
        </p:txBody>
      </p:sp>
      <p:sp>
        <p:nvSpPr>
          <p:cNvPr id="3" name="عنصر نائب لرقم الشريحة 2"/>
          <p:cNvSpPr>
            <a:spLocks noGrp="1"/>
          </p:cNvSpPr>
          <p:nvPr>
            <p:ph type="sldNum" sz="quarter" idx="12"/>
          </p:nvPr>
        </p:nvSpPr>
        <p:spPr/>
        <p:txBody>
          <a:bodyPr/>
          <a:lstStyle/>
          <a:p>
            <a:fld id="{E43BB14B-BAB4-40CE-A5A7-94DAA4BA9174}" type="slidenum">
              <a:rPr lang="ar-SA" smtClean="0"/>
              <a:t>25</a:t>
            </a:fld>
            <a:endParaRPr lang="ar-SA"/>
          </a:p>
        </p:txBody>
      </p:sp>
      <p:sp>
        <p:nvSpPr>
          <p:cNvPr id="5" name="مستطيل 4"/>
          <p:cNvSpPr/>
          <p:nvPr/>
        </p:nvSpPr>
        <p:spPr>
          <a:xfrm>
            <a:off x="828271" y="1617548"/>
            <a:ext cx="7435906" cy="3539430"/>
          </a:xfrm>
          <a:prstGeom prst="rect">
            <a:avLst/>
          </a:prstGeom>
        </p:spPr>
        <p:txBody>
          <a:bodyPr wrap="square">
            <a:spAutoFit/>
          </a:bodyPr>
          <a:lstStyle/>
          <a:p>
            <a:pPr marL="342900" indent="-342900">
              <a:buFont typeface="+mj-lt"/>
              <a:buAutoNum type="arabicPeriod"/>
            </a:pPr>
            <a:r>
              <a:rPr lang="en-US" sz="2800" b="1" dirty="0">
                <a:latin typeface="Arial (Arabic)" panose="020B0604020202020204" pitchFamily="34" charset="0"/>
              </a:rPr>
              <a:t>ISA </a:t>
            </a:r>
            <a:r>
              <a:rPr lang="ar-SA" sz="2800" b="1" dirty="0">
                <a:latin typeface="Arial (Arabic)" panose="020B0604020202020204" pitchFamily="34" charset="0"/>
              </a:rPr>
              <a:t>وذلك </a:t>
            </a:r>
            <a:r>
              <a:rPr lang="ar-SA" sz="2800" b="1" dirty="0" smtClean="0">
                <a:solidFill>
                  <a:srgbClr val="FF0000"/>
                </a:solidFill>
                <a:latin typeface="Arial (Arabic)" panose="020B0604020202020204" pitchFamily="34" charset="0"/>
              </a:rPr>
              <a:t>اختصار</a:t>
            </a:r>
          </a:p>
          <a:p>
            <a:r>
              <a:rPr lang="ar-SA" sz="2800" b="1" dirty="0" smtClean="0">
                <a:latin typeface="Arial (Arabic)" panose="020B0604020202020204" pitchFamily="34" charset="0"/>
              </a:rPr>
              <a:t>ا </a:t>
            </a:r>
            <a:r>
              <a:rPr lang="ar-SA" sz="2800" b="1" dirty="0">
                <a:latin typeface="Arial (Arabic)" panose="020B0604020202020204" pitchFamily="34" charset="0"/>
              </a:rPr>
              <a:t>لـ "</a:t>
            </a:r>
            <a:r>
              <a:rPr lang="en-US" sz="2800" b="1" dirty="0">
                <a:latin typeface="Arial (Arabic)" panose="020B0604020202020204" pitchFamily="34" charset="0"/>
              </a:rPr>
              <a:t>Industry Standard </a:t>
            </a:r>
            <a:r>
              <a:rPr lang="en-US" sz="2800" b="1" dirty="0" smtClean="0">
                <a:latin typeface="Arial (Arabic)" panose="020B0604020202020204" pitchFamily="34" charset="0"/>
              </a:rPr>
              <a:t>Architecture«</a:t>
            </a:r>
            <a:endParaRPr lang="ar-SA" sz="2800" b="1" dirty="0" smtClean="0">
              <a:latin typeface="Arial (Arabic)" panose="020B0604020202020204" pitchFamily="34" charset="0"/>
            </a:endParaRPr>
          </a:p>
          <a:p>
            <a:r>
              <a:rPr lang="ar-SA" sz="2800" b="1" dirty="0" smtClean="0"/>
              <a:t>2.</a:t>
            </a:r>
            <a:r>
              <a:rPr lang="en-US" sz="2800" b="1" dirty="0" smtClean="0"/>
              <a:t>MSA </a:t>
            </a:r>
            <a:r>
              <a:rPr lang="ar-SA" sz="2800" b="1" dirty="0" smtClean="0">
                <a:solidFill>
                  <a:srgbClr val="FF0000"/>
                </a:solidFill>
                <a:latin typeface="Arial (Arabic)" panose="020B0604020202020204" pitchFamily="34" charset="0"/>
              </a:rPr>
              <a:t>اختصار</a:t>
            </a:r>
          </a:p>
          <a:p>
            <a:r>
              <a:rPr lang="ar-SA" sz="2800" b="1" dirty="0" smtClean="0">
                <a:latin typeface="Arial (Arabic)" panose="020B0604020202020204" pitchFamily="34" charset="0"/>
              </a:rPr>
              <a:t>ا </a:t>
            </a:r>
            <a:r>
              <a:rPr lang="ar-SA" sz="2800" b="1" dirty="0">
                <a:latin typeface="Arial (Arabic)" panose="020B0604020202020204" pitchFamily="34" charset="0"/>
              </a:rPr>
              <a:t>لـ " </a:t>
            </a:r>
            <a:r>
              <a:rPr lang="en-US" sz="2800" b="1" dirty="0" smtClean="0"/>
              <a:t>Micro </a:t>
            </a:r>
            <a:r>
              <a:rPr lang="en-US" sz="2800" b="1" dirty="0"/>
              <a:t>channel Architecture</a:t>
            </a:r>
            <a:endParaRPr lang="en-US" sz="2800" b="1" dirty="0">
              <a:latin typeface="Helvetica" panose="020B0604020202020204" pitchFamily="34" charset="0"/>
            </a:endParaRPr>
          </a:p>
          <a:p>
            <a:r>
              <a:rPr lang="ar-SA" sz="2800" b="1" dirty="0" smtClean="0">
                <a:latin typeface="Arial (Arabic)" panose="020B0604020202020204" pitchFamily="34" charset="0"/>
              </a:rPr>
              <a:t>3.</a:t>
            </a:r>
            <a:r>
              <a:rPr lang="en-US" sz="2800" b="1" dirty="0" smtClean="0">
                <a:latin typeface="Arial (Arabic)" panose="020B0604020202020204" pitchFamily="34" charset="0"/>
              </a:rPr>
              <a:t>PCI </a:t>
            </a:r>
            <a:r>
              <a:rPr lang="ar-SA" sz="2800" b="1" dirty="0">
                <a:latin typeface="Arial (Arabic)" panose="020B0604020202020204" pitchFamily="34" charset="0"/>
              </a:rPr>
              <a:t>وذلك </a:t>
            </a:r>
            <a:r>
              <a:rPr lang="ar-SA" sz="2800" b="1" dirty="0" smtClean="0">
                <a:solidFill>
                  <a:srgbClr val="FF0000"/>
                </a:solidFill>
                <a:latin typeface="Arial (Arabic)" panose="020B0604020202020204" pitchFamily="34" charset="0"/>
              </a:rPr>
              <a:t>اختصار</a:t>
            </a:r>
          </a:p>
          <a:p>
            <a:r>
              <a:rPr lang="ar-SA" sz="2800" b="1" dirty="0" smtClean="0">
                <a:latin typeface="Arial (Arabic)" panose="020B0604020202020204" pitchFamily="34" charset="0"/>
              </a:rPr>
              <a:t>ا </a:t>
            </a:r>
            <a:r>
              <a:rPr lang="ar-SA" sz="2800" b="1" dirty="0">
                <a:latin typeface="Arial (Arabic)" panose="020B0604020202020204" pitchFamily="34" charset="0"/>
              </a:rPr>
              <a:t>لـ "</a:t>
            </a:r>
            <a:r>
              <a:rPr lang="en-US" sz="2800" b="1" dirty="0">
                <a:latin typeface="Arial (Arabic)" panose="020B0604020202020204" pitchFamily="34" charset="0"/>
              </a:rPr>
              <a:t>Peripheral Component </a:t>
            </a:r>
            <a:r>
              <a:rPr lang="en-US" sz="2800" b="1" dirty="0" smtClean="0">
                <a:latin typeface="Arial (Arabic)" panose="020B0604020202020204" pitchFamily="34" charset="0"/>
              </a:rPr>
              <a:t>Interconnect“</a:t>
            </a:r>
          </a:p>
          <a:p>
            <a:r>
              <a:rPr lang="ar-SA" sz="2800" b="1" dirty="0" smtClean="0">
                <a:latin typeface="Arial (Arabic)" panose="020B0604020202020204" pitchFamily="34" charset="0"/>
              </a:rPr>
              <a:t>3.</a:t>
            </a:r>
            <a:r>
              <a:rPr lang="en-US" sz="2800" b="1" dirty="0" smtClean="0">
                <a:latin typeface="Arial (Arabic)" panose="020B0604020202020204" pitchFamily="34" charset="0"/>
              </a:rPr>
              <a:t>AGP </a:t>
            </a:r>
            <a:r>
              <a:rPr lang="ar-SA" sz="2800" b="1" dirty="0" smtClean="0">
                <a:latin typeface="Arial (Arabic)" panose="020B0604020202020204" pitchFamily="34" charset="0"/>
              </a:rPr>
              <a:t>و </a:t>
            </a:r>
            <a:r>
              <a:rPr lang="ar-SA" sz="2800" b="1" dirty="0">
                <a:latin typeface="Arial (Arabic)" panose="020B0604020202020204" pitchFamily="34" charset="0"/>
              </a:rPr>
              <a:t>ذلك </a:t>
            </a:r>
            <a:r>
              <a:rPr lang="ar-SA" sz="2800" b="1" dirty="0" smtClean="0">
                <a:solidFill>
                  <a:srgbClr val="FF0000"/>
                </a:solidFill>
                <a:latin typeface="Arial (Arabic)" panose="020B0604020202020204" pitchFamily="34" charset="0"/>
              </a:rPr>
              <a:t>اختصار</a:t>
            </a:r>
          </a:p>
          <a:p>
            <a:r>
              <a:rPr lang="ar-SA" sz="2800" b="1" dirty="0" smtClean="0">
                <a:latin typeface="Arial (Arabic)" panose="020B0604020202020204" pitchFamily="34" charset="0"/>
              </a:rPr>
              <a:t>ا </a:t>
            </a:r>
            <a:r>
              <a:rPr lang="ar-SA" sz="2800" b="1" dirty="0">
                <a:latin typeface="Arial (Arabic)" panose="020B0604020202020204" pitchFamily="34" charset="0"/>
              </a:rPr>
              <a:t>لـ </a:t>
            </a:r>
            <a:r>
              <a:rPr lang="ar-SA" sz="2800" b="1" dirty="0" smtClean="0">
                <a:latin typeface="Arial (Arabic)" panose="020B0604020202020204" pitchFamily="34" charset="0"/>
              </a:rPr>
              <a:t>"</a:t>
            </a:r>
            <a:r>
              <a:rPr lang="en-US" sz="2800" b="1" dirty="0" smtClean="0">
                <a:latin typeface="Arial (Arabic)" panose="020B0604020202020204" pitchFamily="34" charset="0"/>
              </a:rPr>
              <a:t>celebrated Graphic </a:t>
            </a:r>
            <a:r>
              <a:rPr lang="en-US" sz="2800" b="1" dirty="0">
                <a:latin typeface="Arial (Arabic)" panose="020B0604020202020204" pitchFamily="34" charset="0"/>
              </a:rPr>
              <a:t>Port"</a:t>
            </a:r>
            <a:endParaRPr lang="en-US" sz="2800" b="1" i="0" dirty="0">
              <a:effectLst/>
              <a:latin typeface="Helvetica" panose="020B0604020202020204" pitchFamily="34" charset="0"/>
            </a:endParaRPr>
          </a:p>
        </p:txBody>
      </p:sp>
      <p:sp>
        <p:nvSpPr>
          <p:cNvPr id="6" name="مستطيل 5"/>
          <p:cNvSpPr/>
          <p:nvPr/>
        </p:nvSpPr>
        <p:spPr>
          <a:xfrm>
            <a:off x="286170" y="5163602"/>
            <a:ext cx="8487096" cy="646331"/>
          </a:xfrm>
          <a:prstGeom prst="rect">
            <a:avLst/>
          </a:prstGeom>
          <a:gradFill flip="none" rotWithShape="1">
            <a:gsLst>
              <a:gs pos="0">
                <a:schemeClr val="accent1">
                  <a:lumMod val="40000"/>
                  <a:lumOff val="60000"/>
                </a:schemeClr>
              </a:gs>
              <a:gs pos="50000">
                <a:schemeClr val="accent1">
                  <a:lumMod val="60000"/>
                  <a:lumOff val="40000"/>
                </a:schemeClr>
              </a:gs>
              <a:gs pos="100000">
                <a:schemeClr val="accent1">
                  <a:lumMod val="20000"/>
                  <a:lumOff val="80000"/>
                  <a:shade val="100000"/>
                  <a:satMod val="115000"/>
                </a:schemeClr>
              </a:gs>
            </a:gsLst>
            <a:path path="circle">
              <a:fillToRect l="50000" t="50000" r="50000" b="50000"/>
            </a:path>
            <a:tileRect/>
          </a:gradFill>
        </p:spPr>
        <p:style>
          <a:lnRef idx="2">
            <a:schemeClr val="accent2"/>
          </a:lnRef>
          <a:fillRef idx="1">
            <a:schemeClr val="lt1"/>
          </a:fillRef>
          <a:effectRef idx="0">
            <a:schemeClr val="accent2"/>
          </a:effectRef>
          <a:fontRef idx="minor">
            <a:schemeClr val="dk1"/>
          </a:fontRef>
        </p:style>
        <p:txBody>
          <a:bodyPr wrap="square">
            <a:spAutoFit/>
          </a:bodyPr>
          <a:lstStyle/>
          <a:p>
            <a:r>
              <a:rPr lang="ar-SA" b="1" dirty="0">
                <a:latin typeface="Helvetica" panose="020B0604020202020204" pitchFamily="34" charset="0"/>
              </a:rPr>
              <a:t>ولكل منها اختلافات عن الأخرى في الأداء ، حيث أن </a:t>
            </a:r>
            <a:r>
              <a:rPr lang="en-US" b="1" dirty="0">
                <a:latin typeface="Helvetica" panose="020B0604020202020204" pitchFamily="34" charset="0"/>
              </a:rPr>
              <a:t>ISA </a:t>
            </a:r>
            <a:r>
              <a:rPr lang="ar-SA" b="1" dirty="0">
                <a:latin typeface="Helvetica" panose="020B0604020202020204" pitchFamily="34" charset="0"/>
              </a:rPr>
              <a:t>هي </a:t>
            </a:r>
            <a:r>
              <a:rPr lang="ar-SA" b="1" dirty="0" err="1" smtClean="0">
                <a:latin typeface="Helvetica" panose="020B0604020202020204" pitchFamily="34" charset="0"/>
              </a:rPr>
              <a:t>الأبطأ</a:t>
            </a:r>
            <a:r>
              <a:rPr lang="ar-SA" b="1" dirty="0" smtClean="0">
                <a:latin typeface="Helvetica" panose="020B0604020202020204" pitchFamily="34" charset="0"/>
              </a:rPr>
              <a:t> </a:t>
            </a:r>
            <a:r>
              <a:rPr lang="ar-SA" b="1" dirty="0">
                <a:latin typeface="Helvetica" panose="020B0604020202020204" pitchFamily="34" charset="0"/>
              </a:rPr>
              <a:t>والأقدم بينما </a:t>
            </a:r>
            <a:r>
              <a:rPr lang="en-US" b="1" dirty="0">
                <a:latin typeface="Helvetica" panose="020B0604020202020204" pitchFamily="34" charset="0"/>
              </a:rPr>
              <a:t>PCI </a:t>
            </a:r>
            <a:r>
              <a:rPr lang="ar-SA" b="1" dirty="0">
                <a:latin typeface="Helvetica" panose="020B0604020202020204" pitchFamily="34" charset="0"/>
              </a:rPr>
              <a:t>أسرع منها وتستعمل </a:t>
            </a:r>
            <a:r>
              <a:rPr lang="en-US" b="1" dirty="0">
                <a:latin typeface="Helvetica" panose="020B0604020202020204" pitchFamily="34" charset="0"/>
              </a:rPr>
              <a:t>AGP </a:t>
            </a:r>
            <a:r>
              <a:rPr lang="ar-SA" b="1" dirty="0">
                <a:latin typeface="Helvetica" panose="020B0604020202020204" pitchFamily="34" charset="0"/>
              </a:rPr>
              <a:t>لبطاقة الفيديو فقط وهي أسرع من </a:t>
            </a:r>
            <a:r>
              <a:rPr lang="en-US" b="1" dirty="0">
                <a:latin typeface="Helvetica" panose="020B0604020202020204" pitchFamily="34" charset="0"/>
              </a:rPr>
              <a:t>PCI </a:t>
            </a:r>
            <a:r>
              <a:rPr lang="ar-SA" b="1" dirty="0">
                <a:latin typeface="Helvetica" panose="020B0604020202020204" pitchFamily="34" charset="0"/>
              </a:rPr>
              <a:t>حتى 4 مرات.</a:t>
            </a:r>
            <a:endParaRPr lang="ar-SA" dirty="0"/>
          </a:p>
        </p:txBody>
      </p:sp>
      <p:sp>
        <p:nvSpPr>
          <p:cNvPr id="7" name="عنوان 1"/>
          <p:cNvSpPr txBox="1">
            <a:spLocks/>
          </p:cNvSpPr>
          <p:nvPr/>
        </p:nvSpPr>
        <p:spPr>
          <a:xfrm>
            <a:off x="5796136" y="800367"/>
            <a:ext cx="3600400" cy="596860"/>
          </a:xfrm>
          <a:prstGeom prst="rect">
            <a:avLst/>
          </a:prstGeom>
        </p:spPr>
        <p:txBody>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r>
              <a:rPr lang="ar-SA" b="1" cap="none"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انواعها الفتحات  </a:t>
            </a:r>
            <a:endParaRPr lang="ar-SA" b="1" cap="none"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1254735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smtClean="0"/>
              <a:t>T.Bedoor</a:t>
            </a:r>
            <a:endParaRPr lang="ar-SA"/>
          </a:p>
        </p:txBody>
      </p:sp>
      <p:sp>
        <p:nvSpPr>
          <p:cNvPr id="3" name="عنصر نائب لرقم الشريحة 2"/>
          <p:cNvSpPr>
            <a:spLocks noGrp="1"/>
          </p:cNvSpPr>
          <p:nvPr>
            <p:ph type="sldNum" sz="quarter" idx="12"/>
          </p:nvPr>
        </p:nvSpPr>
        <p:spPr/>
        <p:txBody>
          <a:bodyPr/>
          <a:lstStyle/>
          <a:p>
            <a:fld id="{E43BB14B-BAB4-40CE-A5A7-94DAA4BA9174}" type="slidenum">
              <a:rPr lang="ar-SA" smtClean="0"/>
              <a:t>26</a:t>
            </a:fld>
            <a:endParaRPr lang="ar-SA"/>
          </a:p>
        </p:txBody>
      </p:sp>
      <p:sp>
        <p:nvSpPr>
          <p:cNvPr id="4" name="مستطيل 3"/>
          <p:cNvSpPr/>
          <p:nvPr/>
        </p:nvSpPr>
        <p:spPr>
          <a:xfrm>
            <a:off x="552454" y="476672"/>
            <a:ext cx="7845816" cy="3046988"/>
          </a:xfrm>
          <a:prstGeom prst="rect">
            <a:avLst/>
          </a:prstGeom>
        </p:spPr>
        <p:txBody>
          <a:bodyPr wrap="square">
            <a:spAutoFit/>
          </a:bodyPr>
          <a:lstStyle/>
          <a:p>
            <a:pPr algn="just"/>
            <a:r>
              <a:rPr lang="ar-SA" sz="2400" b="1" dirty="0">
                <a:latin typeface="Helvetica" panose="020B0604020202020204" pitchFamily="34" charset="0"/>
              </a:rPr>
              <a:t>وشقوق التوسعة هي التي تمكن الحاسب من زيادة إمكانياته وذلك بوصل أي نوع من بطاقات التوسعة بها ، ولابد أن تكون بطاقات التوسعة من نفس نوع شقوق التوسعة التي توصل بها ، أي إذا أردت توصيل بطاقة فيديو مثلاً من نوع </a:t>
            </a:r>
            <a:r>
              <a:rPr lang="en-US" sz="2400" b="1" dirty="0">
                <a:latin typeface="Helvetica" panose="020B0604020202020204" pitchFamily="34" charset="0"/>
              </a:rPr>
              <a:t>PCI </a:t>
            </a:r>
            <a:r>
              <a:rPr lang="ar-SA" sz="2400" b="1" dirty="0">
                <a:latin typeface="Helvetica" panose="020B0604020202020204" pitchFamily="34" charset="0"/>
              </a:rPr>
              <a:t>فيجب أن توصلها بشق توسعة من نوع </a:t>
            </a:r>
            <a:r>
              <a:rPr lang="en-US" sz="2400" b="1" dirty="0">
                <a:latin typeface="Helvetica" panose="020B0604020202020204" pitchFamily="34" charset="0"/>
              </a:rPr>
              <a:t>PCI </a:t>
            </a:r>
            <a:r>
              <a:rPr lang="ar-SA" sz="2400" b="1" dirty="0">
                <a:latin typeface="Helvetica" panose="020B0604020202020204" pitchFamily="34" charset="0"/>
              </a:rPr>
              <a:t>وهكذا ، وكما أن الأنواع المختلفة من شقوق التوسعة تكون ذات أطوال وعدد أبر مختلفة ( الإبر هي قطع معدنية صغيرة توجد على بطاقة التوسعة وشقوق التوسعة وعند تركيب بطاقة التوسعة فإن الإبر الخاصة بكل من البطاقة وشقوق التوسعة تتلامس مما يسمح بنقل البيانات بينهما ) .</a:t>
            </a:r>
            <a:endParaRPr lang="ar-SA" sz="2400" dirty="0"/>
          </a:p>
        </p:txBody>
      </p:sp>
      <p:pic>
        <p:nvPicPr>
          <p:cNvPr id="5" name="صورة 4"/>
          <p:cNvPicPr>
            <a:picLocks noChangeAspect="1"/>
          </p:cNvPicPr>
          <p:nvPr/>
        </p:nvPicPr>
        <p:blipFill>
          <a:blip r:embed="rId2"/>
          <a:stretch>
            <a:fillRect/>
          </a:stretch>
        </p:blipFill>
        <p:spPr>
          <a:xfrm>
            <a:off x="868664" y="3028950"/>
            <a:ext cx="5876925" cy="3829050"/>
          </a:xfrm>
          <a:prstGeom prst="rect">
            <a:avLst/>
          </a:prstGeom>
        </p:spPr>
      </p:pic>
    </p:spTree>
    <p:extLst>
      <p:ext uri="{BB962C8B-B14F-4D97-AF65-F5344CB8AC3E}">
        <p14:creationId xmlns:p14="http://schemas.microsoft.com/office/powerpoint/2010/main" val="18313917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457200" y="274638"/>
            <a:ext cx="8277225" cy="719137"/>
          </a:xfrm>
          <a:noFill/>
          <a:ln w="19050" cap="flat" algn="ctr">
            <a:solidFill>
              <a:schemeClr val="accent2"/>
            </a:solidFill>
            <a:miter lim="800000"/>
            <a:headEnd/>
            <a:tailEnd/>
          </a:ln>
          <a:extLs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a:lstStyle/>
          <a:p>
            <a:pPr algn="r"/>
            <a:r>
              <a:rPr lang="ar-SA" altLang="ar-SA" sz="3500" b="1" dirty="0" smtClean="0">
                <a:solidFill>
                  <a:schemeClr val="tx1"/>
                </a:solidFill>
                <a:cs typeface="Mudir MT" pitchFamily="2" charset="-78"/>
              </a:rPr>
              <a:t>نواقل </a:t>
            </a:r>
            <a:r>
              <a:rPr lang="ar-SA" altLang="ar-SA" sz="3500" b="1" dirty="0">
                <a:solidFill>
                  <a:schemeClr val="tx1"/>
                </a:solidFill>
                <a:cs typeface="Mudir MT" pitchFamily="2" charset="-78"/>
              </a:rPr>
              <a:t>(ممرات) </a:t>
            </a:r>
            <a:r>
              <a:rPr lang="en-US" altLang="ar-SA" sz="3500" b="1" dirty="0">
                <a:solidFill>
                  <a:schemeClr val="tx1"/>
                </a:solidFill>
                <a:cs typeface="Mudir MT" pitchFamily="2" charset="-78"/>
              </a:rPr>
              <a:t>PCI</a:t>
            </a:r>
          </a:p>
        </p:txBody>
      </p:sp>
      <p:pic>
        <p:nvPicPr>
          <p:cNvPr id="210949" name="Picture 5" descr="عودة">
            <a:hlinkClick r:id="" action="ppaction://noaction"/>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6273800"/>
            <a:ext cx="719137" cy="269875"/>
          </a:xfrm>
          <a:prstGeom prst="rect">
            <a:avLst/>
          </a:prstGeom>
          <a:noFill/>
          <a:extLst>
            <a:ext uri="{909E8E84-426E-40DD-AFC4-6F175D3DCCD1}">
              <a14:hiddenFill xmlns:a14="http://schemas.microsoft.com/office/drawing/2010/main">
                <a:solidFill>
                  <a:srgbClr val="FFFFFF"/>
                </a:solidFill>
              </a14:hiddenFill>
            </a:ext>
          </a:extLst>
        </p:spPr>
      </p:pic>
      <p:grpSp>
        <p:nvGrpSpPr>
          <p:cNvPr id="210954" name="Group 10"/>
          <p:cNvGrpSpPr>
            <a:grpSpLocks/>
          </p:cNvGrpSpPr>
          <p:nvPr/>
        </p:nvGrpSpPr>
        <p:grpSpPr bwMode="auto">
          <a:xfrm>
            <a:off x="431800" y="1125538"/>
            <a:ext cx="8280400" cy="4608512"/>
            <a:chOff x="295" y="709"/>
            <a:chExt cx="5216" cy="2903"/>
          </a:xfrm>
        </p:grpSpPr>
        <p:pic>
          <p:nvPicPr>
            <p:cNvPr id="210953" name="Picture 9" descr="05pci32_5v-slt-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1" y="1178"/>
              <a:ext cx="2880" cy="198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210951" name="Picture 7" descr="06pci32_33v-card-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 y="2195"/>
              <a:ext cx="2267" cy="141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210952" name="Picture 8" descr="05pci32_5v-card-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 y="709"/>
              <a:ext cx="2267" cy="141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7033998"/>
      </p:ext>
    </p:extLst>
  </p:cSld>
  <p:clrMapOvr>
    <a:masterClrMapping/>
  </p:clrMapOvr>
  <p:transition advClick="0">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457200" y="274638"/>
            <a:ext cx="8277225" cy="719137"/>
          </a:xfrm>
          <a:noFill/>
          <a:ln w="19050" cap="flat" algn="ctr">
            <a:solidFill>
              <a:schemeClr val="accent2"/>
            </a:solidFill>
            <a:miter lim="800000"/>
            <a:headEnd/>
            <a:tailEnd/>
          </a:ln>
          <a:extLs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a:lstStyle/>
          <a:p>
            <a:pPr algn="r"/>
            <a:r>
              <a:rPr lang="ar-SA" altLang="ar-SA" sz="3500" b="1" dirty="0" smtClean="0">
                <a:solidFill>
                  <a:schemeClr val="tx1"/>
                </a:solidFill>
                <a:cs typeface="Mudir MT" pitchFamily="2" charset="-78"/>
              </a:rPr>
              <a:t>ناقل </a:t>
            </a:r>
            <a:r>
              <a:rPr lang="en-US" altLang="ar-SA" sz="3500" b="1" dirty="0">
                <a:solidFill>
                  <a:schemeClr val="tx1"/>
                </a:solidFill>
                <a:cs typeface="Mudir MT" pitchFamily="2" charset="-78"/>
              </a:rPr>
              <a:t>AGP</a:t>
            </a:r>
          </a:p>
        </p:txBody>
      </p:sp>
      <p:pic>
        <p:nvPicPr>
          <p:cNvPr id="176133" name="Picture 5" descr="عودة">
            <a:hlinkClick r:id="" action="ppaction://noaction"/>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6273800"/>
            <a:ext cx="719137" cy="269875"/>
          </a:xfrm>
          <a:prstGeom prst="rect">
            <a:avLst/>
          </a:prstGeom>
          <a:noFill/>
          <a:extLst>
            <a:ext uri="{909E8E84-426E-40DD-AFC4-6F175D3DCCD1}">
              <a14:hiddenFill xmlns:a14="http://schemas.microsoft.com/office/drawing/2010/main">
                <a:solidFill>
                  <a:srgbClr val="FFFFFF"/>
                </a:solidFill>
              </a14:hiddenFill>
            </a:ext>
          </a:extLst>
        </p:spPr>
      </p:pic>
      <p:grpSp>
        <p:nvGrpSpPr>
          <p:cNvPr id="176145" name="Group 17"/>
          <p:cNvGrpSpPr>
            <a:grpSpLocks/>
          </p:cNvGrpSpPr>
          <p:nvPr/>
        </p:nvGrpSpPr>
        <p:grpSpPr bwMode="auto">
          <a:xfrm>
            <a:off x="1296988" y="1196975"/>
            <a:ext cx="6550025" cy="4948238"/>
            <a:chOff x="1384" y="754"/>
            <a:chExt cx="4126" cy="3117"/>
          </a:xfrm>
        </p:grpSpPr>
        <p:grpSp>
          <p:nvGrpSpPr>
            <p:cNvPr id="176144" name="Group 16"/>
            <p:cNvGrpSpPr>
              <a:grpSpLocks/>
            </p:cNvGrpSpPr>
            <p:nvPr/>
          </p:nvGrpSpPr>
          <p:grpSpPr bwMode="auto">
            <a:xfrm>
              <a:off x="1384" y="754"/>
              <a:ext cx="4126" cy="3117"/>
              <a:chOff x="1384" y="754"/>
              <a:chExt cx="4126" cy="3117"/>
            </a:xfrm>
          </p:grpSpPr>
          <p:pic>
            <p:nvPicPr>
              <p:cNvPr id="176136" name="Picture 8" descr="AGP Slo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0" y="754"/>
                <a:ext cx="2040" cy="153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76138" name="Picture 10" descr="Agp Universal C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4" y="754"/>
                <a:ext cx="2040" cy="153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76140" name="Picture 12" descr="Agp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4" y="2341"/>
                <a:ext cx="2040" cy="153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grpSp>
        <p:pic>
          <p:nvPicPr>
            <p:cNvPr id="176141" name="Picture 13" descr="AGP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0" y="2341"/>
              <a:ext cx="2040" cy="153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713016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88640"/>
            <a:ext cx="7467600" cy="1143000"/>
          </a:xfrm>
        </p:spPr>
        <p:txBody>
          <a:bodyPr/>
          <a:lstStyle/>
          <a:p>
            <a:r>
              <a:rPr lang="ar-SA" b="1" cap="none"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ماهي الكروت </a:t>
            </a:r>
            <a:r>
              <a:rPr lang="en-US" b="1" cap="none" dirty="0">
                <a:ln w="18000">
                  <a:solidFill>
                    <a:schemeClr val="accent2">
                      <a:satMod val="140000"/>
                    </a:schemeClr>
                  </a:solidFill>
                  <a:prstDash val="solid"/>
                  <a:miter lim="800000"/>
                </a:ln>
                <a:noFill/>
                <a:effectLst>
                  <a:outerShdw blurRad="25500" dist="23000" dir="7020000" algn="tl">
                    <a:srgbClr val="000000">
                      <a:alpha val="50000"/>
                    </a:srgbClr>
                  </a:outerShdw>
                </a:effectLst>
              </a:rPr>
              <a:t>Cards: </a:t>
            </a:r>
            <a:br>
              <a:rPr lang="en-US" b="1" cap="none" dirty="0">
                <a:ln w="18000">
                  <a:solidFill>
                    <a:schemeClr val="accent2">
                      <a:satMod val="140000"/>
                    </a:schemeClr>
                  </a:solidFill>
                  <a:prstDash val="solid"/>
                  <a:miter lim="800000"/>
                </a:ln>
                <a:noFill/>
                <a:effectLst>
                  <a:outerShdw blurRad="25500" dist="23000" dir="7020000" algn="tl">
                    <a:srgbClr val="000000">
                      <a:alpha val="50000"/>
                    </a:srgbClr>
                  </a:outerShdw>
                </a:effectLst>
              </a:rPr>
            </a:br>
            <a:endParaRPr lang="ar-SA" b="1" cap="none"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عنصر نائب للمحتوى 2"/>
          <p:cNvSpPr>
            <a:spLocks noGrp="1"/>
          </p:cNvSpPr>
          <p:nvPr>
            <p:ph sz="quarter" idx="1"/>
          </p:nvPr>
        </p:nvSpPr>
        <p:spPr>
          <a:xfrm>
            <a:off x="661416" y="332656"/>
            <a:ext cx="7467600" cy="4873752"/>
          </a:xfrm>
        </p:spPr>
        <p:txBody>
          <a:bodyPr>
            <a:noAutofit/>
          </a:bodyPr>
          <a:lstStyle/>
          <a:p>
            <a:pPr marL="0" indent="0" algn="just">
              <a:buNone/>
            </a:pPr>
            <a:r>
              <a:rPr lang="en-US" sz="3600" b="1" dirty="0"/>
              <a:t/>
            </a:r>
            <a:br>
              <a:rPr lang="en-US" sz="3600" b="1" dirty="0"/>
            </a:br>
            <a:r>
              <a:rPr lang="ar-SA" sz="3600" b="1" dirty="0"/>
              <a:t>الكروت أو البطاقات </a:t>
            </a:r>
            <a:r>
              <a:rPr lang="en-US" sz="3600" b="1" dirty="0"/>
              <a:t>Cards </a:t>
            </a:r>
            <a:r>
              <a:rPr lang="ar-SA" sz="3600" b="1" dirty="0"/>
              <a:t>هي لوحات إلكترونية صغيرة تركب في فتحات التوسعة على اللوحة الأم وذلك كي يمكن توصيل أحد ملحقات الحاسوب مثل الشاشة أو مكبرات الصوت وغيرها . تسمى هذه البطاقة أيضاً باللوحة البنت أو </a:t>
            </a:r>
            <a:r>
              <a:rPr lang="en-US" sz="3600" b="1" dirty="0" err="1"/>
              <a:t>Dughter</a:t>
            </a:r>
            <a:r>
              <a:rPr lang="en-US" sz="3600" b="1" dirty="0"/>
              <a:t> Board </a:t>
            </a:r>
            <a:r>
              <a:rPr lang="ar-SA" sz="3600" b="1" dirty="0"/>
              <a:t>وذلك لأنها لوحة كهربائية تشبه اللوحة الأم إلا أن لها وظيفة خاصة </a:t>
            </a:r>
            <a:r>
              <a:rPr lang="ar-SA" sz="4000" b="1" dirty="0"/>
              <a:t>تتركز</a:t>
            </a:r>
            <a:r>
              <a:rPr lang="ar-SA" sz="3600" b="1" dirty="0"/>
              <a:t> على ربط جهاز ما أي أحد ملحقات الحاسوب باللوحة الأم .</a:t>
            </a:r>
            <a:endParaRPr lang="ar-SA" sz="3600" dirty="0"/>
          </a:p>
          <a:p>
            <a:pPr marL="0" indent="0" algn="just">
              <a:buNone/>
            </a:pPr>
            <a:endParaRPr lang="ar-SA" sz="3600" dirty="0"/>
          </a:p>
        </p:txBody>
      </p:sp>
      <p:sp>
        <p:nvSpPr>
          <p:cNvPr id="4" name="عنصر نائب لرقم الشريحة 3"/>
          <p:cNvSpPr>
            <a:spLocks noGrp="1"/>
          </p:cNvSpPr>
          <p:nvPr>
            <p:ph type="sldNum" sz="quarter" idx="15"/>
          </p:nvPr>
        </p:nvSpPr>
        <p:spPr/>
        <p:txBody>
          <a:bodyPr/>
          <a:lstStyle/>
          <a:p>
            <a:fld id="{E43BB14B-BAB4-40CE-A5A7-94DAA4BA9174}" type="slidenum">
              <a:rPr lang="ar-SA" smtClean="0"/>
              <a:t>29</a:t>
            </a:fld>
            <a:endParaRPr lang="ar-SA"/>
          </a:p>
        </p:txBody>
      </p:sp>
      <p:sp>
        <p:nvSpPr>
          <p:cNvPr id="5" name="عنصر نائب للتذييل 4"/>
          <p:cNvSpPr>
            <a:spLocks noGrp="1"/>
          </p:cNvSpPr>
          <p:nvPr>
            <p:ph type="ftr" sz="quarter" idx="16"/>
          </p:nvPr>
        </p:nvSpPr>
        <p:spPr/>
        <p:txBody>
          <a:bodyPr/>
          <a:lstStyle/>
          <a:p>
            <a:r>
              <a:rPr lang="en-US" smtClean="0"/>
              <a:t>T.Bedoor</a:t>
            </a:r>
            <a:endParaRPr lang="ar-SA"/>
          </a:p>
        </p:txBody>
      </p:sp>
    </p:spTree>
    <p:extLst>
      <p:ext uri="{BB962C8B-B14F-4D97-AF65-F5344CB8AC3E}">
        <p14:creationId xmlns:p14="http://schemas.microsoft.com/office/powerpoint/2010/main" val="2169374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0014" y="-342901"/>
            <a:ext cx="7467600" cy="1143000"/>
          </a:xfrm>
        </p:spPr>
        <p:txBody>
          <a:bodyPr>
            <a:normAutofit/>
          </a:bodyPr>
          <a:lstStyle/>
          <a:p>
            <a:r>
              <a:rPr lang="ar-SA" sz="4400" b="1" cap="none"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مكونات الكمبيوتر الشخصي </a:t>
            </a:r>
            <a:endParaRPr lang="ar-SA" sz="4400" b="1" cap="none"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عنصر نائب للمحتوى 2"/>
          <p:cNvSpPr>
            <a:spLocks noGrp="1"/>
          </p:cNvSpPr>
          <p:nvPr>
            <p:ph sz="quarter" idx="1"/>
          </p:nvPr>
        </p:nvSpPr>
        <p:spPr>
          <a:xfrm>
            <a:off x="693516" y="620220"/>
            <a:ext cx="7467600" cy="4873752"/>
          </a:xfrm>
        </p:spPr>
        <p:txBody>
          <a:bodyPr>
            <a:noAutofit/>
          </a:bodyPr>
          <a:lstStyle/>
          <a:p>
            <a:r>
              <a:rPr lang="ar-SA" dirty="0" smtClean="0">
                <a:solidFill>
                  <a:schemeClr val="accent3">
                    <a:lumMod val="60000"/>
                    <a:lumOff val="40000"/>
                  </a:schemeClr>
                </a:solidFill>
                <a:effectLst>
                  <a:outerShdw blurRad="38100" dist="38100" dir="2700000" algn="tl">
                    <a:srgbClr val="000000">
                      <a:alpha val="43137"/>
                    </a:srgbClr>
                  </a:outerShdw>
                </a:effectLst>
              </a:rPr>
              <a:t>صندوق الكمبيوتر </a:t>
            </a:r>
            <a:r>
              <a:rPr lang="en-US" dirty="0" smtClean="0">
                <a:solidFill>
                  <a:schemeClr val="accent3">
                    <a:lumMod val="60000"/>
                    <a:lumOff val="40000"/>
                  </a:schemeClr>
                </a:solidFill>
                <a:effectLst>
                  <a:outerShdw blurRad="38100" dist="38100" dir="2700000" algn="tl">
                    <a:srgbClr val="000000">
                      <a:alpha val="43137"/>
                    </a:srgbClr>
                  </a:outerShdw>
                </a:effectLst>
              </a:rPr>
              <a:t>computer case </a:t>
            </a:r>
          </a:p>
          <a:p>
            <a:pPr marL="0" indent="0">
              <a:buNone/>
            </a:pPr>
            <a:r>
              <a:rPr lang="ar-SA" sz="2800" dirty="0" smtClean="0">
                <a:solidFill>
                  <a:srgbClr val="0070C0"/>
                </a:solidFill>
              </a:rPr>
              <a:t>وهو أيضاً صندوق </a:t>
            </a:r>
            <a:r>
              <a:rPr lang="ar-SA" sz="2800" dirty="0" smtClean="0">
                <a:solidFill>
                  <a:srgbClr val="0070C0"/>
                </a:solidFill>
              </a:rPr>
              <a:t>حديدي ذو ابعاد قياسيه متفق عليها حتى تتلاءم مع اجزاء الحاسب المراد تثبيتها او تركيبها داخله الصندوق الحاسب وظيفته هي احتواء اهم الاجزاء الكهربائية والالكترونية التي يتكون منها الكمبيوتر وهي: </a:t>
            </a:r>
          </a:p>
          <a:p>
            <a:pPr marL="457200" indent="-457200">
              <a:buFont typeface="+mj-lt"/>
              <a:buAutoNum type="arabicPeriod"/>
            </a:pPr>
            <a:r>
              <a:rPr lang="ar-SA" b="1" dirty="0" smtClean="0"/>
              <a:t>لوحه الام </a:t>
            </a:r>
            <a:r>
              <a:rPr lang="en-US" b="1" dirty="0" smtClean="0"/>
              <a:t>mother Board</a:t>
            </a:r>
          </a:p>
          <a:p>
            <a:pPr marL="457200" indent="-457200">
              <a:buFont typeface="+mj-lt"/>
              <a:buAutoNum type="arabicPeriod"/>
            </a:pPr>
            <a:r>
              <a:rPr lang="ar-SA" b="1" dirty="0" smtClean="0"/>
              <a:t>فتحات </a:t>
            </a:r>
            <a:r>
              <a:rPr lang="en-US" b="1" dirty="0" smtClean="0"/>
              <a:t>socket</a:t>
            </a:r>
            <a:endParaRPr lang="en-US" b="1" dirty="0"/>
          </a:p>
          <a:p>
            <a:pPr marL="457200" indent="-457200">
              <a:buFont typeface="+mj-lt"/>
              <a:buAutoNum type="arabicPeriod"/>
            </a:pPr>
            <a:r>
              <a:rPr lang="ar-SA" b="1" dirty="0" smtClean="0"/>
              <a:t>المنافذ </a:t>
            </a:r>
            <a:r>
              <a:rPr lang="en-US" b="1" dirty="0" smtClean="0"/>
              <a:t>Ports</a:t>
            </a:r>
          </a:p>
          <a:p>
            <a:pPr marL="457200" indent="-457200">
              <a:buFont typeface="+mj-lt"/>
              <a:buAutoNum type="arabicPeriod"/>
            </a:pPr>
            <a:r>
              <a:rPr lang="ar-SA" b="1" dirty="0" smtClean="0"/>
              <a:t>فتحات التوسعة </a:t>
            </a:r>
            <a:r>
              <a:rPr lang="en-US" b="1" dirty="0" smtClean="0"/>
              <a:t>slots</a:t>
            </a:r>
          </a:p>
          <a:p>
            <a:pPr marL="457200" indent="-457200">
              <a:buFont typeface="+mj-lt"/>
              <a:buAutoNum type="arabicPeriod"/>
            </a:pPr>
            <a:r>
              <a:rPr lang="ar-SA" b="1" dirty="0"/>
              <a:t>.نواقل البيانات </a:t>
            </a:r>
            <a:r>
              <a:rPr lang="en-US" b="1" dirty="0"/>
              <a:t>Data Bus</a:t>
            </a:r>
            <a:endParaRPr lang="ar-SA" b="1" dirty="0"/>
          </a:p>
          <a:p>
            <a:pPr marL="457200" indent="-457200">
              <a:buFont typeface="+mj-lt"/>
              <a:buAutoNum type="arabicPeriod"/>
            </a:pPr>
            <a:r>
              <a:rPr lang="ar-SA" b="1" dirty="0" smtClean="0"/>
              <a:t>الكروت </a:t>
            </a:r>
            <a:r>
              <a:rPr lang="en-US" b="1" dirty="0" smtClean="0"/>
              <a:t>Cards</a:t>
            </a:r>
          </a:p>
          <a:p>
            <a:pPr marL="457200" indent="-457200">
              <a:buFont typeface="+mj-lt"/>
              <a:buAutoNum type="arabicPeriod"/>
            </a:pPr>
            <a:r>
              <a:rPr lang="ar-SA" b="1" dirty="0" smtClean="0"/>
              <a:t>موصلات </a:t>
            </a:r>
            <a:r>
              <a:rPr lang="en-US" b="1" dirty="0" smtClean="0"/>
              <a:t>connectors</a:t>
            </a:r>
            <a:endParaRPr lang="ar-SA" b="1" dirty="0" smtClean="0"/>
          </a:p>
          <a:p>
            <a:pPr marL="457200" indent="-457200">
              <a:buFont typeface="+mj-lt"/>
              <a:buAutoNum type="arabicPeriod"/>
            </a:pPr>
            <a:r>
              <a:rPr lang="ar-SA" b="1" dirty="0" smtClean="0"/>
              <a:t>كوابل </a:t>
            </a:r>
            <a:r>
              <a:rPr lang="en-US" b="1" dirty="0"/>
              <a:t>Cables</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ar-SA" b="1" dirty="0" smtClean="0"/>
          </a:p>
          <a:p>
            <a:pPr marL="457200" indent="-457200">
              <a:buFont typeface="+mj-lt"/>
              <a:buAutoNum type="arabicPeriod"/>
            </a:pPr>
            <a:r>
              <a:rPr lang="ar-SA" b="1" dirty="0" smtClean="0"/>
              <a:t>مشغلات الاقراص </a:t>
            </a:r>
            <a:endParaRPr lang="ar-SA" b="1" dirty="0"/>
          </a:p>
        </p:txBody>
      </p:sp>
      <p:sp>
        <p:nvSpPr>
          <p:cNvPr id="4" name="عنصر نائب للتذييل 3"/>
          <p:cNvSpPr>
            <a:spLocks noGrp="1"/>
          </p:cNvSpPr>
          <p:nvPr>
            <p:ph type="ftr" sz="quarter" idx="16"/>
          </p:nvPr>
        </p:nvSpPr>
        <p:spPr/>
        <p:txBody>
          <a:bodyPr/>
          <a:lstStyle/>
          <a:p>
            <a:r>
              <a:rPr lang="en-US" dirty="0" err="1" smtClean="0"/>
              <a:t>T.Bedoor</a:t>
            </a:r>
            <a:endParaRPr lang="ar-SA" dirty="0"/>
          </a:p>
        </p:txBody>
      </p:sp>
      <p:sp>
        <p:nvSpPr>
          <p:cNvPr id="5" name="عنصر نائب لرقم الشريحة 4"/>
          <p:cNvSpPr>
            <a:spLocks noGrp="1"/>
          </p:cNvSpPr>
          <p:nvPr>
            <p:ph type="sldNum" sz="quarter" idx="15"/>
          </p:nvPr>
        </p:nvSpPr>
        <p:spPr/>
        <p:txBody>
          <a:bodyPr/>
          <a:lstStyle/>
          <a:p>
            <a:fld id="{E43BB14B-BAB4-40CE-A5A7-94DAA4BA9174}" type="slidenum">
              <a:rPr lang="ar-SA" smtClean="0"/>
              <a:t>3</a:t>
            </a:fld>
            <a:endParaRPr lang="ar-SA"/>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068961"/>
            <a:ext cx="2982214"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1"/>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ar-SA" altLang="ar-SA"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63206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296891"/>
            <a:ext cx="7467600" cy="1143000"/>
          </a:xfrm>
        </p:spPr>
        <p:txBody>
          <a:bodyPr>
            <a:normAutofit/>
          </a:bodyPr>
          <a:lstStyle/>
          <a:p>
            <a:r>
              <a:rPr lang="ar-SA" sz="4400" b="1" cap="none"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اهم هذه الكروت </a:t>
            </a:r>
            <a:endParaRPr lang="ar-SA" sz="4400" b="1" cap="none"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عنصر نائب للمحتوى 2"/>
          <p:cNvSpPr>
            <a:spLocks noGrp="1"/>
          </p:cNvSpPr>
          <p:nvPr>
            <p:ph sz="quarter" idx="1"/>
          </p:nvPr>
        </p:nvSpPr>
        <p:spPr>
          <a:xfrm>
            <a:off x="848816" y="836712"/>
            <a:ext cx="7467600" cy="4873752"/>
          </a:xfrm>
        </p:spPr>
        <p:txBody>
          <a:bodyPr/>
          <a:lstStyle/>
          <a:p>
            <a:pPr marL="0" indent="0">
              <a:buNone/>
            </a:pPr>
            <a:r>
              <a:rPr lang="ar-SA" b="1" dirty="0">
                <a:solidFill>
                  <a:srgbClr val="00B050"/>
                </a:solidFill>
              </a:rPr>
              <a:t>1 – كرت الشاشة </a:t>
            </a:r>
            <a:r>
              <a:rPr lang="en-US" b="1" dirty="0">
                <a:solidFill>
                  <a:srgbClr val="00B050"/>
                </a:solidFill>
              </a:rPr>
              <a:t>AGP Card : </a:t>
            </a:r>
            <a:endParaRPr lang="en-US" dirty="0">
              <a:solidFill>
                <a:srgbClr val="00B050"/>
              </a:solidFill>
            </a:endParaRPr>
          </a:p>
          <a:p>
            <a:pPr marL="0" indent="0">
              <a:buNone/>
            </a:pPr>
            <a:r>
              <a:rPr lang="ar-SA" b="1" dirty="0" smtClean="0"/>
              <a:t>كل </a:t>
            </a:r>
            <a:r>
              <a:rPr lang="ar-SA" b="1" dirty="0"/>
              <a:t>كروت الشاشة الحديثة من نوع </a:t>
            </a:r>
            <a:r>
              <a:rPr lang="en-US" b="1" dirty="0"/>
              <a:t>AGP </a:t>
            </a:r>
            <a:r>
              <a:rPr lang="ar-SA" b="1" dirty="0"/>
              <a:t>وهو نوع يستخدم مع فتحات التوسعة من النوع </a:t>
            </a:r>
            <a:r>
              <a:rPr lang="en-US" b="1" dirty="0"/>
              <a:t>AGP </a:t>
            </a:r>
            <a:r>
              <a:rPr lang="ar-SA" b="1" dirty="0"/>
              <a:t>وذلك لضمان تدفق كبير للبيانات من اللوحة الأم إلى الشاشة لضمان دقة وضوح عالية للشاشة .</a:t>
            </a:r>
            <a:endParaRPr lang="ar-SA" dirty="0"/>
          </a:p>
          <a:p>
            <a:pPr marL="0" indent="0">
              <a:buNone/>
            </a:pPr>
            <a:r>
              <a:rPr lang="ar-SA" b="1" dirty="0" smtClean="0"/>
              <a:t>يحتوي </a:t>
            </a:r>
            <a:r>
              <a:rPr lang="ar-SA" b="1" dirty="0"/>
              <a:t>كرت الشاشة على منفذ واحد في العادة لتوصيل كابل الشاشة إلا أنه يوجد كروت شاشة يمكن استخدامها لتوصيل كوابل خاصة بالتلفزيون و الجهاز عرض الفيديو وما شابه ويسمى في هذه الحالة الكرت </a:t>
            </a:r>
            <a:r>
              <a:rPr lang="en-US" b="1" dirty="0"/>
              <a:t>TV Card </a:t>
            </a:r>
            <a:r>
              <a:rPr lang="ar-SA" b="1" dirty="0"/>
              <a:t>كما هو واضح في الصور .</a:t>
            </a:r>
            <a:endParaRPr lang="ar-SA" dirty="0"/>
          </a:p>
          <a:p>
            <a:pPr marL="0" indent="0">
              <a:buNone/>
            </a:pPr>
            <a:endParaRPr lang="ar-SA" dirty="0"/>
          </a:p>
        </p:txBody>
      </p:sp>
      <p:sp>
        <p:nvSpPr>
          <p:cNvPr id="4" name="عنصر نائب لرقم الشريحة 3"/>
          <p:cNvSpPr>
            <a:spLocks noGrp="1"/>
          </p:cNvSpPr>
          <p:nvPr>
            <p:ph type="sldNum" sz="quarter" idx="15"/>
          </p:nvPr>
        </p:nvSpPr>
        <p:spPr/>
        <p:txBody>
          <a:bodyPr/>
          <a:lstStyle/>
          <a:p>
            <a:fld id="{E43BB14B-BAB4-40CE-A5A7-94DAA4BA9174}" type="slidenum">
              <a:rPr lang="ar-SA" smtClean="0"/>
              <a:t>30</a:t>
            </a:fld>
            <a:endParaRPr lang="ar-SA"/>
          </a:p>
        </p:txBody>
      </p:sp>
      <p:sp>
        <p:nvSpPr>
          <p:cNvPr id="5" name="عنصر نائب للتذييل 4"/>
          <p:cNvSpPr>
            <a:spLocks noGrp="1"/>
          </p:cNvSpPr>
          <p:nvPr>
            <p:ph type="ftr" sz="quarter" idx="16"/>
          </p:nvPr>
        </p:nvSpPr>
        <p:spPr/>
        <p:txBody>
          <a:bodyPr/>
          <a:lstStyle/>
          <a:p>
            <a:r>
              <a:rPr lang="en-US" smtClean="0"/>
              <a:t>T.Bedoor</a:t>
            </a:r>
            <a:endParaRPr lang="ar-SA"/>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861048"/>
            <a:ext cx="4248472" cy="2493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07024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z="3200" b="1" dirty="0">
                <a:solidFill>
                  <a:srgbClr val="00B050"/>
                </a:solidFill>
              </a:rPr>
              <a:t>2- كرت الصوت : </a:t>
            </a:r>
            <a:endParaRPr lang="ar-SA" dirty="0"/>
          </a:p>
        </p:txBody>
      </p:sp>
      <p:sp>
        <p:nvSpPr>
          <p:cNvPr id="3" name="عنصر نائب للمحتوى 2"/>
          <p:cNvSpPr>
            <a:spLocks noGrp="1"/>
          </p:cNvSpPr>
          <p:nvPr>
            <p:ph sz="quarter" idx="1"/>
          </p:nvPr>
        </p:nvSpPr>
        <p:spPr/>
        <p:txBody>
          <a:bodyPr>
            <a:normAutofit/>
          </a:bodyPr>
          <a:lstStyle/>
          <a:p>
            <a:pPr marL="0" indent="0">
              <a:buNone/>
            </a:pPr>
            <a:r>
              <a:rPr lang="ar-SA" sz="2000" b="1" dirty="0" smtClean="0"/>
              <a:t>هو </a:t>
            </a:r>
            <a:r>
              <a:rPr lang="ar-SA" sz="2000" b="1" dirty="0"/>
              <a:t>كرت يركب عادة على فتحة توسعة من نوع </a:t>
            </a:r>
            <a:r>
              <a:rPr lang="en-US" sz="2000" b="1" dirty="0"/>
              <a:t>PCI </a:t>
            </a:r>
            <a:r>
              <a:rPr lang="ar-SA" sz="2000" b="1" dirty="0"/>
              <a:t>وهو يستخدم لتوصيل مكبرات الصوت </a:t>
            </a:r>
            <a:r>
              <a:rPr lang="en-US" sz="2000" b="1" dirty="0"/>
              <a:t>Speakers </a:t>
            </a:r>
            <a:r>
              <a:rPr lang="ar-SA" sz="2000" b="1" dirty="0"/>
              <a:t>وذلك في الفتحة </a:t>
            </a:r>
            <a:r>
              <a:rPr lang="en-US" sz="2000" b="1" dirty="0"/>
              <a:t>LINE OUT </a:t>
            </a:r>
            <a:r>
              <a:rPr lang="ar-SA" sz="2000" b="1" dirty="0"/>
              <a:t>و لاقط الصوت </a:t>
            </a:r>
            <a:r>
              <a:rPr lang="en-US" sz="2000" b="1" dirty="0"/>
              <a:t>Microphone </a:t>
            </a:r>
            <a:r>
              <a:rPr lang="ar-SA" sz="2000" b="1" dirty="0"/>
              <a:t>من خلال الفتحة </a:t>
            </a:r>
            <a:r>
              <a:rPr lang="en-US" sz="2000" b="1" dirty="0"/>
              <a:t>MIC </a:t>
            </a:r>
            <a:r>
              <a:rPr lang="ar-SA" sz="2000" b="1" dirty="0"/>
              <a:t>و أيضاً عصى الألعاب </a:t>
            </a:r>
            <a:r>
              <a:rPr lang="en-US" sz="2000" b="1" dirty="0"/>
              <a:t>Joystick </a:t>
            </a:r>
            <a:r>
              <a:rPr lang="ar-SA" sz="2000" b="1" dirty="0"/>
              <a:t>الخاصة بتشغيل الألعاب كما يمكن إدخال الصوت من أي مصدر للصوت من خلال فتحة </a:t>
            </a:r>
            <a:r>
              <a:rPr lang="en-US" sz="2000" b="1" dirty="0"/>
              <a:t>LINE IN </a:t>
            </a:r>
            <a:r>
              <a:rPr lang="ar-SA" sz="2000" b="1" dirty="0"/>
              <a:t>الموجودة على كرت الصوت.</a:t>
            </a:r>
            <a:endParaRPr lang="ar-SA" sz="2000" dirty="0"/>
          </a:p>
          <a:p>
            <a:pPr marL="0" indent="0">
              <a:buNone/>
            </a:pPr>
            <a:r>
              <a:rPr lang="ar-SA" sz="2000" b="1" dirty="0" smtClean="0"/>
              <a:t>يحتوي </a:t>
            </a:r>
            <a:r>
              <a:rPr lang="ar-SA" sz="2000" b="1" dirty="0"/>
              <a:t>كرت الصوت على شرائح إلكترونية دقيقة وظيفتها معالجة الصوت أثناء خروجه أو دخوله من و إلى اللوحة الأم أو الحاسوب </a:t>
            </a:r>
            <a:endParaRPr lang="ar-SA" sz="2000" dirty="0"/>
          </a:p>
          <a:p>
            <a:pPr marL="0" indent="0">
              <a:buNone/>
            </a:pPr>
            <a:endParaRPr lang="ar-SA" sz="1600" dirty="0"/>
          </a:p>
        </p:txBody>
      </p:sp>
      <p:sp>
        <p:nvSpPr>
          <p:cNvPr id="4" name="عنصر نائب لرقم الشريحة 3"/>
          <p:cNvSpPr>
            <a:spLocks noGrp="1"/>
          </p:cNvSpPr>
          <p:nvPr>
            <p:ph type="sldNum" sz="quarter" idx="15"/>
          </p:nvPr>
        </p:nvSpPr>
        <p:spPr/>
        <p:txBody>
          <a:bodyPr/>
          <a:lstStyle/>
          <a:p>
            <a:fld id="{E43BB14B-BAB4-40CE-A5A7-94DAA4BA9174}" type="slidenum">
              <a:rPr lang="ar-SA" smtClean="0"/>
              <a:t>31</a:t>
            </a:fld>
            <a:endParaRPr lang="ar-SA"/>
          </a:p>
        </p:txBody>
      </p:sp>
      <p:sp>
        <p:nvSpPr>
          <p:cNvPr id="5" name="عنصر نائب للتذييل 4"/>
          <p:cNvSpPr>
            <a:spLocks noGrp="1"/>
          </p:cNvSpPr>
          <p:nvPr>
            <p:ph type="ftr" sz="quarter" idx="16"/>
          </p:nvPr>
        </p:nvSpPr>
        <p:spPr/>
        <p:txBody>
          <a:bodyPr/>
          <a:lstStyle/>
          <a:p>
            <a:r>
              <a:rPr lang="en-US" smtClean="0"/>
              <a:t>T.Bedoor</a:t>
            </a:r>
            <a:endParaRPr lang="ar-SA"/>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024850"/>
            <a:ext cx="3600400" cy="2797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88158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z="3200" b="1" dirty="0">
                <a:solidFill>
                  <a:srgbClr val="00B050"/>
                </a:solidFill>
              </a:rPr>
              <a:t>3 – كرت الشبكة : </a:t>
            </a:r>
            <a:r>
              <a:rPr lang="ar-SA" sz="3200" dirty="0">
                <a:solidFill>
                  <a:srgbClr val="00B050"/>
                </a:solidFill>
              </a:rPr>
              <a:t/>
            </a:r>
            <a:br>
              <a:rPr lang="ar-SA" sz="3200" dirty="0">
                <a:solidFill>
                  <a:srgbClr val="00B050"/>
                </a:solidFill>
              </a:rPr>
            </a:br>
            <a:endParaRPr lang="ar-SA" dirty="0"/>
          </a:p>
        </p:txBody>
      </p:sp>
      <p:sp>
        <p:nvSpPr>
          <p:cNvPr id="3" name="عنصر نائب للمحتوى 2"/>
          <p:cNvSpPr>
            <a:spLocks noGrp="1"/>
          </p:cNvSpPr>
          <p:nvPr>
            <p:ph sz="quarter" idx="1"/>
          </p:nvPr>
        </p:nvSpPr>
        <p:spPr/>
        <p:txBody>
          <a:bodyPr>
            <a:normAutofit/>
          </a:bodyPr>
          <a:lstStyle/>
          <a:p>
            <a:pPr marL="0" indent="0">
              <a:buNone/>
            </a:pPr>
            <a:r>
              <a:rPr lang="ar-SA" sz="2000" b="1" dirty="0" smtClean="0"/>
              <a:t>كرت </a:t>
            </a:r>
            <a:r>
              <a:rPr lang="ar-SA" sz="2000" b="1" dirty="0"/>
              <a:t>الشبكة هو كرت يسمح بتوصيل أحد كوابل الشبكات المحلية بالحاسوب وذلك لتوفير وسط ناقل بين الحاسوب والشبكة وبالطبع فإن لكل نوع من أنواع الكوابل الخاصة بالشبكة نوع مناسب من كروت الشبكة كما أنه يوجد بعض الكروت تستخدم لتوصيل أكثر من نوع من الكوابل هما هو موضح في الصور.</a:t>
            </a:r>
            <a:endParaRPr lang="ar-SA" sz="2000" dirty="0"/>
          </a:p>
          <a:p>
            <a:pPr marL="0" indent="0">
              <a:buNone/>
            </a:pPr>
            <a:r>
              <a:rPr lang="ar-SA" sz="2000" b="1" dirty="0" smtClean="0">
                <a:solidFill>
                  <a:srgbClr val="FF0000"/>
                </a:solidFill>
              </a:rPr>
              <a:t>الوظيفة </a:t>
            </a:r>
            <a:r>
              <a:rPr lang="ar-SA" sz="2000" b="1" dirty="0">
                <a:solidFill>
                  <a:srgbClr val="FF0000"/>
                </a:solidFill>
              </a:rPr>
              <a:t>الأساسية لكرت الشبكة هي التحكم في إرسال واستقبال البيانات من جهاز لآخر داخل الشبكة ولذا فإن كرت الشبكة يحتوي على شرائح إلكترونية تقوم بهذه العمليات .</a:t>
            </a:r>
            <a:endParaRPr lang="ar-SA" sz="2000" dirty="0">
              <a:solidFill>
                <a:srgbClr val="FF0000"/>
              </a:solidFill>
            </a:endParaRPr>
          </a:p>
          <a:p>
            <a:pPr marL="0" indent="0">
              <a:buNone/>
            </a:pPr>
            <a:endParaRPr lang="ar-SA" sz="2000" dirty="0"/>
          </a:p>
        </p:txBody>
      </p:sp>
      <p:sp>
        <p:nvSpPr>
          <p:cNvPr id="4" name="عنصر نائب لرقم الشريحة 3"/>
          <p:cNvSpPr>
            <a:spLocks noGrp="1"/>
          </p:cNvSpPr>
          <p:nvPr>
            <p:ph type="sldNum" sz="quarter" idx="15"/>
          </p:nvPr>
        </p:nvSpPr>
        <p:spPr/>
        <p:txBody>
          <a:bodyPr/>
          <a:lstStyle/>
          <a:p>
            <a:fld id="{E43BB14B-BAB4-40CE-A5A7-94DAA4BA9174}" type="slidenum">
              <a:rPr lang="ar-SA" smtClean="0"/>
              <a:t>32</a:t>
            </a:fld>
            <a:endParaRPr lang="ar-SA"/>
          </a:p>
        </p:txBody>
      </p:sp>
      <p:sp>
        <p:nvSpPr>
          <p:cNvPr id="5" name="عنصر نائب للتذييل 4"/>
          <p:cNvSpPr>
            <a:spLocks noGrp="1"/>
          </p:cNvSpPr>
          <p:nvPr>
            <p:ph type="ftr" sz="quarter" idx="16"/>
          </p:nvPr>
        </p:nvSpPr>
        <p:spPr/>
        <p:txBody>
          <a:bodyPr/>
          <a:lstStyle/>
          <a:p>
            <a:r>
              <a:rPr lang="en-US" smtClean="0"/>
              <a:t>T.Bedoor</a:t>
            </a:r>
            <a:endParaRPr lang="ar-SA"/>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23" y="4077072"/>
            <a:ext cx="2952328" cy="2627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4224063"/>
            <a:ext cx="3298998" cy="2333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67642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z="3200" b="1" dirty="0">
                <a:solidFill>
                  <a:srgbClr val="00B050"/>
                </a:solidFill>
              </a:rPr>
              <a:t>4 – كرت الموديم : </a:t>
            </a:r>
            <a:r>
              <a:rPr lang="ar-SA" sz="3200" dirty="0">
                <a:solidFill>
                  <a:srgbClr val="00B050"/>
                </a:solidFill>
              </a:rPr>
              <a:t/>
            </a:r>
            <a:br>
              <a:rPr lang="ar-SA" sz="3200" dirty="0">
                <a:solidFill>
                  <a:srgbClr val="00B050"/>
                </a:solidFill>
              </a:rPr>
            </a:br>
            <a:endParaRPr lang="ar-SA" dirty="0"/>
          </a:p>
        </p:txBody>
      </p:sp>
      <p:sp>
        <p:nvSpPr>
          <p:cNvPr id="3" name="عنصر نائب للمحتوى 2"/>
          <p:cNvSpPr>
            <a:spLocks noGrp="1"/>
          </p:cNvSpPr>
          <p:nvPr>
            <p:ph sz="quarter" idx="1"/>
          </p:nvPr>
        </p:nvSpPr>
        <p:spPr/>
        <p:txBody>
          <a:bodyPr>
            <a:normAutofit/>
          </a:bodyPr>
          <a:lstStyle/>
          <a:p>
            <a:pPr marL="0" indent="0">
              <a:buNone/>
            </a:pPr>
            <a:r>
              <a:rPr lang="ar-SA" sz="1600" b="1" dirty="0" smtClean="0"/>
              <a:t>يسمى </a:t>
            </a:r>
            <a:r>
              <a:rPr lang="en-US" sz="1600" b="1" dirty="0"/>
              <a:t>Modem </a:t>
            </a:r>
            <a:r>
              <a:rPr lang="ar-SA" sz="1600" b="1" dirty="0"/>
              <a:t>كما يسمى </a:t>
            </a:r>
            <a:r>
              <a:rPr lang="en-US" sz="1600" b="1" dirty="0"/>
              <a:t>Fax Modem </a:t>
            </a:r>
            <a:r>
              <a:rPr lang="ar-SA" sz="1600" b="1" dirty="0"/>
              <a:t>وأيضاً </a:t>
            </a:r>
            <a:r>
              <a:rPr lang="en-US" sz="1600" b="1" dirty="0"/>
              <a:t>Fax card </a:t>
            </a:r>
            <a:r>
              <a:rPr lang="ar-SA" sz="1600" b="1" dirty="0"/>
              <a:t>وهذه التسميات كلها لجهاز واحد يقوم بتحويل الإشارات التماثلية </a:t>
            </a:r>
            <a:r>
              <a:rPr lang="en-US" sz="1600" b="1" dirty="0"/>
              <a:t>Analog Signals </a:t>
            </a:r>
            <a:r>
              <a:rPr lang="ar-SA" sz="1600" b="1" dirty="0"/>
              <a:t>المنتقلة خلال خطوط الهاتف إلى إشارات ثنائية رقمية </a:t>
            </a:r>
            <a:r>
              <a:rPr lang="en-US" sz="1600" b="1" dirty="0"/>
              <a:t>Digital Signals </a:t>
            </a:r>
            <a:r>
              <a:rPr lang="ar-SA" sz="1600" b="1" dirty="0"/>
              <a:t>والعكس وذلك أثناء إرسال أو استقبال المكالمات الهاتفية والفاكس عن طريق الحاسوب .</a:t>
            </a:r>
            <a:br>
              <a:rPr lang="ar-SA" sz="1600" b="1" dirty="0"/>
            </a:br>
            <a:r>
              <a:rPr lang="ar-SA" sz="1600" b="1" dirty="0"/>
              <a:t>وبما أن شبكة الإنترنت تعتمد أساساً على خطوط الهاتف فإن جهاز الموديم يعتبر أهم جهاز لمن يود الاستفادة من هذه الشبكة حيث يمكن الاتصال عن طريقه بأحد مزودي خدمة الإنترنت لتوفير خدمات الإنترنت .</a:t>
            </a:r>
            <a:endParaRPr lang="ar-SA" sz="1600" dirty="0"/>
          </a:p>
          <a:p>
            <a:pPr marL="0" indent="0">
              <a:buNone/>
            </a:pPr>
            <a:r>
              <a:rPr lang="ar-SA" sz="1600" b="1" dirty="0"/>
              <a:t/>
            </a:r>
            <a:br>
              <a:rPr lang="ar-SA" sz="1600" b="1" dirty="0"/>
            </a:br>
            <a:r>
              <a:rPr lang="ar-SA" sz="1600" b="1" dirty="0"/>
              <a:t>يتوفر من هذا الجهاز نوعين الأول خارجي ويوصل بالحاسوب عن طريق أحد المنافذ مثل </a:t>
            </a:r>
            <a:r>
              <a:rPr lang="en-US" sz="1600" b="1" dirty="0"/>
              <a:t>COM2 </a:t>
            </a:r>
            <a:r>
              <a:rPr lang="ar-SA" sz="1600" b="1" dirty="0"/>
              <a:t>أو </a:t>
            </a:r>
            <a:r>
              <a:rPr lang="en-US" sz="1600" b="1" dirty="0"/>
              <a:t>USB </a:t>
            </a:r>
            <a:r>
              <a:rPr lang="ar-SA" sz="1600" b="1" dirty="0"/>
              <a:t>ويوصل بالتيار عن طريق كابل خاص وبالطبع يحتوي على منفذ لتوصيل كابل الهاتف أي حرارة الهاتف ، كما يحتوي على منفذ لتوصيل جهاز الهاتف نفسه كي يمكن استخدامه لإجراء المكالمات أو للرد على المكالمات الهاتفية وبعض الأنواع من أجهزة الموديم تحتوي على منافذ لتوصيل لاقط الصوت </a:t>
            </a:r>
            <a:r>
              <a:rPr lang="en-US" sz="1600" b="1" dirty="0"/>
              <a:t>MIC </a:t>
            </a:r>
            <a:r>
              <a:rPr lang="ar-SA" sz="1600" b="1" dirty="0"/>
              <a:t>و مكبرات الصوت </a:t>
            </a:r>
            <a:r>
              <a:rPr lang="en-US" sz="1600" b="1" dirty="0"/>
              <a:t>Speakers </a:t>
            </a:r>
            <a:r>
              <a:rPr lang="ar-SA" sz="1600" b="1" dirty="0"/>
              <a:t>كما هو موضح في الصور</a:t>
            </a:r>
            <a:endParaRPr lang="ar-SA" sz="1600" dirty="0"/>
          </a:p>
          <a:p>
            <a:pPr marL="0" indent="0">
              <a:buNone/>
            </a:pPr>
            <a:endParaRPr lang="ar-SA" sz="1600" dirty="0"/>
          </a:p>
        </p:txBody>
      </p:sp>
      <p:sp>
        <p:nvSpPr>
          <p:cNvPr id="4" name="عنصر نائب لرقم الشريحة 3"/>
          <p:cNvSpPr>
            <a:spLocks noGrp="1"/>
          </p:cNvSpPr>
          <p:nvPr>
            <p:ph type="sldNum" sz="quarter" idx="15"/>
          </p:nvPr>
        </p:nvSpPr>
        <p:spPr/>
        <p:txBody>
          <a:bodyPr/>
          <a:lstStyle/>
          <a:p>
            <a:fld id="{E43BB14B-BAB4-40CE-A5A7-94DAA4BA9174}" type="slidenum">
              <a:rPr lang="ar-SA" smtClean="0"/>
              <a:t>33</a:t>
            </a:fld>
            <a:endParaRPr lang="ar-SA"/>
          </a:p>
        </p:txBody>
      </p:sp>
      <p:sp>
        <p:nvSpPr>
          <p:cNvPr id="5" name="عنصر نائب للتذييل 4"/>
          <p:cNvSpPr>
            <a:spLocks noGrp="1"/>
          </p:cNvSpPr>
          <p:nvPr>
            <p:ph type="ftr" sz="quarter" idx="16"/>
          </p:nvPr>
        </p:nvSpPr>
        <p:spPr/>
        <p:txBody>
          <a:bodyPr/>
          <a:lstStyle/>
          <a:p>
            <a:r>
              <a:rPr lang="en-US" smtClean="0"/>
              <a:t>T.Bedoor</a:t>
            </a:r>
            <a:endParaRPr lang="ar-SA"/>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455033"/>
            <a:ext cx="336232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10023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28406"/>
            <a:ext cx="7467600" cy="1143000"/>
          </a:xfrm>
        </p:spPr>
        <p:txBody>
          <a:bodyPr>
            <a:normAutofit fontScale="90000"/>
          </a:bodyPr>
          <a:lstStyle/>
          <a:p>
            <a:r>
              <a:rPr lang="ar-SA" b="1" cap="none" dirty="0">
                <a:ln w="18000">
                  <a:solidFill>
                    <a:schemeClr val="accent2">
                      <a:satMod val="140000"/>
                    </a:schemeClr>
                  </a:solidFill>
                  <a:prstDash val="solid"/>
                  <a:miter lim="800000"/>
                </a:ln>
                <a:noFill/>
                <a:effectLst>
                  <a:outerShdw blurRad="25500" dist="23000" dir="7020000" algn="tl">
                    <a:srgbClr val="000000">
                      <a:alpha val="50000"/>
                    </a:srgbClr>
                  </a:outerShdw>
                </a:effectLst>
              </a:rPr>
              <a:t>• موصلات الأقراص : </a:t>
            </a:r>
            <a:r>
              <a:rPr lang="en-US" b="1" cap="none" dirty="0">
                <a:ln w="18000">
                  <a:solidFill>
                    <a:schemeClr val="accent2">
                      <a:satMod val="140000"/>
                    </a:schemeClr>
                  </a:solidFill>
                  <a:prstDash val="solid"/>
                  <a:miter lim="800000"/>
                </a:ln>
                <a:noFill/>
                <a:effectLst>
                  <a:outerShdw blurRad="25500" dist="23000" dir="7020000" algn="tl">
                    <a:srgbClr val="000000">
                      <a:alpha val="50000"/>
                    </a:srgbClr>
                  </a:outerShdw>
                </a:effectLst>
              </a:rPr>
              <a:t>IDE &amp; FDD Connectors</a:t>
            </a:r>
            <a:br>
              <a:rPr lang="en-US" b="1" cap="none" dirty="0">
                <a:ln w="18000">
                  <a:solidFill>
                    <a:schemeClr val="accent2">
                      <a:satMod val="140000"/>
                    </a:schemeClr>
                  </a:solidFill>
                  <a:prstDash val="solid"/>
                  <a:miter lim="800000"/>
                </a:ln>
                <a:noFill/>
                <a:effectLst>
                  <a:outerShdw blurRad="25500" dist="23000" dir="7020000" algn="tl">
                    <a:srgbClr val="000000">
                      <a:alpha val="50000"/>
                    </a:srgbClr>
                  </a:outerShdw>
                </a:effectLst>
              </a:rPr>
            </a:br>
            <a:endParaRPr lang="ar-SA" b="1" cap="none"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عنصر نائب للمحتوى 2"/>
          <p:cNvSpPr>
            <a:spLocks noGrp="1"/>
          </p:cNvSpPr>
          <p:nvPr>
            <p:ph sz="quarter" idx="1"/>
          </p:nvPr>
        </p:nvSpPr>
        <p:spPr>
          <a:xfrm>
            <a:off x="661416" y="1491582"/>
            <a:ext cx="7467600" cy="5347090"/>
          </a:xfrm>
        </p:spPr>
        <p:txBody>
          <a:bodyPr>
            <a:normAutofit/>
          </a:bodyPr>
          <a:lstStyle/>
          <a:p>
            <a:pPr marL="0" indent="0">
              <a:buNone/>
            </a:pPr>
            <a:r>
              <a:rPr lang="ar-SA" sz="2000" b="1" dirty="0" smtClean="0"/>
              <a:t>هي </a:t>
            </a:r>
            <a:r>
              <a:rPr lang="ar-SA" sz="2000" b="1" dirty="0"/>
              <a:t>موصلات خاصة بتوصيل كوابل البيانات الموصلة بمشغلات الأقراص المرنة و الصلبة </a:t>
            </a:r>
            <a:r>
              <a:rPr lang="ar-SA" sz="2000" b="1" dirty="0" smtClean="0"/>
              <a:t>والمدمجة:</a:t>
            </a:r>
          </a:p>
          <a:p>
            <a:pPr marL="457200" indent="-457200">
              <a:buFont typeface="+mj-lt"/>
              <a:buAutoNum type="arabicPeriod"/>
            </a:pPr>
            <a:r>
              <a:rPr lang="ar-SA" sz="2000" b="1" dirty="0" smtClean="0"/>
              <a:t> </a:t>
            </a:r>
            <a:r>
              <a:rPr lang="ar-SA" sz="2000" b="1" dirty="0"/>
              <a:t>حيث يوصل </a:t>
            </a:r>
            <a:r>
              <a:rPr lang="ar-SA" sz="2000" b="1" u="sng" dirty="0"/>
              <a:t>القرص المرن </a:t>
            </a:r>
            <a:r>
              <a:rPr lang="ar-SA" sz="2000" b="1" dirty="0"/>
              <a:t>بالموصل </a:t>
            </a:r>
            <a:r>
              <a:rPr lang="en-US" sz="2000" b="1" dirty="0" smtClean="0"/>
              <a:t> FDD </a:t>
            </a:r>
            <a:r>
              <a:rPr lang="en-US" sz="2000" b="1" dirty="0"/>
              <a:t>Connector </a:t>
            </a:r>
            <a:endParaRPr lang="ar-SA" sz="2000" b="1" dirty="0" smtClean="0"/>
          </a:p>
          <a:p>
            <a:pPr marL="457200" indent="-457200">
              <a:buFont typeface="+mj-lt"/>
              <a:buAutoNum type="arabicPeriod"/>
            </a:pPr>
            <a:endParaRPr lang="ar-SA" sz="2000" b="1" dirty="0"/>
          </a:p>
          <a:p>
            <a:pPr marL="0" indent="0">
              <a:buNone/>
            </a:pPr>
            <a:endParaRPr lang="ar-SA" sz="2000" b="1" dirty="0" smtClean="0"/>
          </a:p>
          <a:p>
            <a:pPr marL="0" indent="0">
              <a:buNone/>
            </a:pPr>
            <a:endParaRPr lang="ar-SA" sz="2000" b="1" dirty="0"/>
          </a:p>
          <a:p>
            <a:pPr marL="457200" indent="-457200">
              <a:buFont typeface="+mj-lt"/>
              <a:buAutoNum type="arabicPeriod"/>
            </a:pPr>
            <a:endParaRPr lang="ar-SA" sz="2000" b="1" dirty="0" smtClean="0"/>
          </a:p>
          <a:p>
            <a:pPr marL="457200" indent="-457200">
              <a:buFont typeface="+mj-lt"/>
              <a:buAutoNum type="arabicPeriod" startAt="2"/>
            </a:pPr>
            <a:r>
              <a:rPr lang="ar-SA" sz="2000" b="1" dirty="0" smtClean="0"/>
              <a:t>ويوصل </a:t>
            </a:r>
            <a:r>
              <a:rPr lang="ar-SA" sz="2000" b="1" u="sng" dirty="0"/>
              <a:t>القرص الصلب أو المدمج </a:t>
            </a:r>
            <a:r>
              <a:rPr lang="ar-SA" sz="2000" b="1" dirty="0"/>
              <a:t>بالموصل </a:t>
            </a:r>
            <a:r>
              <a:rPr lang="en-US" sz="2000" b="1" dirty="0" smtClean="0"/>
              <a:t>IDE Connector</a:t>
            </a:r>
            <a:endParaRPr lang="ar-SA" sz="2000" b="1" dirty="0" smtClean="0"/>
          </a:p>
          <a:p>
            <a:pPr marL="457200" indent="-457200">
              <a:buFont typeface="+mj-lt"/>
              <a:buAutoNum type="arabicPeriod" startAt="2"/>
            </a:pPr>
            <a:endParaRPr lang="ar-SA" sz="2000" b="1" dirty="0" smtClean="0"/>
          </a:p>
          <a:p>
            <a:pPr marL="457200" indent="-457200">
              <a:buFont typeface="+mj-lt"/>
              <a:buAutoNum type="arabicPeriod" startAt="2"/>
            </a:pPr>
            <a:endParaRPr lang="ar-SA" sz="2000" b="1" dirty="0"/>
          </a:p>
          <a:p>
            <a:pPr marL="457200" indent="-457200">
              <a:buFont typeface="+mj-lt"/>
              <a:buAutoNum type="arabicPeriod" startAt="2"/>
            </a:pPr>
            <a:endParaRPr lang="ar-SA" sz="2000" b="1" dirty="0"/>
          </a:p>
          <a:p>
            <a:pPr marL="457200" indent="-457200">
              <a:buFont typeface="+mj-lt"/>
              <a:buAutoNum type="arabicPeriod" startAt="2"/>
            </a:pPr>
            <a:endParaRPr lang="ar-SA" sz="2000" b="1" dirty="0" smtClean="0"/>
          </a:p>
          <a:p>
            <a:pPr marL="0" indent="0">
              <a:buNone/>
            </a:pPr>
            <a:endParaRPr lang="en-US" sz="2000" b="1" dirty="0" smtClean="0"/>
          </a:p>
        </p:txBody>
      </p:sp>
      <p:sp>
        <p:nvSpPr>
          <p:cNvPr id="4" name="عنصر نائب لرقم الشريحة 3"/>
          <p:cNvSpPr>
            <a:spLocks noGrp="1"/>
          </p:cNvSpPr>
          <p:nvPr>
            <p:ph type="sldNum" sz="quarter" idx="15"/>
          </p:nvPr>
        </p:nvSpPr>
        <p:spPr/>
        <p:txBody>
          <a:bodyPr/>
          <a:lstStyle/>
          <a:p>
            <a:fld id="{E43BB14B-BAB4-40CE-A5A7-94DAA4BA9174}" type="slidenum">
              <a:rPr lang="ar-SA" smtClean="0"/>
              <a:t>34</a:t>
            </a:fld>
            <a:endParaRPr lang="ar-SA"/>
          </a:p>
        </p:txBody>
      </p:sp>
      <p:sp>
        <p:nvSpPr>
          <p:cNvPr id="5" name="عنصر نائب للتذييل 4"/>
          <p:cNvSpPr>
            <a:spLocks noGrp="1"/>
          </p:cNvSpPr>
          <p:nvPr>
            <p:ph type="ftr" sz="quarter" idx="16"/>
          </p:nvPr>
        </p:nvSpPr>
        <p:spPr/>
        <p:txBody>
          <a:bodyPr/>
          <a:lstStyle/>
          <a:p>
            <a:r>
              <a:rPr lang="en-US" smtClean="0"/>
              <a:t>T.Bedoor</a:t>
            </a:r>
            <a:endParaRPr lang="ar-SA"/>
          </a:p>
        </p:txBody>
      </p:sp>
      <p:pic>
        <p:nvPicPr>
          <p:cNvPr id="1843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1236" y="4686529"/>
            <a:ext cx="2953980" cy="1838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Ø§ÙØ³Ø³ÙØ§Ø±Ø§Øª Ø§ÙÙÙØ¨ÙÙØªØ± 4-Pin fdd ÙØ±Ù ÙØ§Ø¨Ù Ø§ÙØ°ÙÙØ± Ø¥ÙÙ Ø¯Ø¨ÙØ³ Ø£ÙØ«Ù ÙØ­ÙÙ ÙØ­ÙÙ Ø§ÙØ·Ø§ÙØ© Ø§ÙØ­Ø¨Ù"/>
          <p:cNvPicPr>
            <a:picLocks noChangeAspect="1" noChangeArrowheads="1"/>
          </p:cNvPicPr>
          <p:nvPr/>
        </p:nvPicPr>
        <p:blipFill rotWithShape="1">
          <a:blip r:embed="rId3">
            <a:extLst>
              <a:ext uri="{28A0092B-C50C-407E-A947-70E740481C1C}">
                <a14:useLocalDpi xmlns:a14="http://schemas.microsoft.com/office/drawing/2010/main" val="0"/>
              </a:ext>
            </a:extLst>
          </a:blip>
          <a:srcRect t="33885" b="33555"/>
          <a:stretch/>
        </p:blipFill>
        <p:spPr bwMode="auto">
          <a:xfrm>
            <a:off x="899592" y="2552451"/>
            <a:ext cx="4200430" cy="1367669"/>
          </a:xfrm>
          <a:prstGeom prst="rect">
            <a:avLst/>
          </a:prstGeom>
          <a:noFill/>
          <a:extLst>
            <a:ext uri="{909E8E84-426E-40DD-AFC4-6F175D3DCCD1}">
              <a14:hiddenFill xmlns:a14="http://schemas.microsoft.com/office/drawing/2010/main">
                <a:solidFill>
                  <a:srgbClr val="FFFFFF"/>
                </a:solidFill>
              </a14:hiddenFill>
            </a:ext>
          </a:extLst>
        </p:spPr>
      </p:pic>
      <p:sp>
        <p:nvSpPr>
          <p:cNvPr id="6" name="مستطيل 5"/>
          <p:cNvSpPr/>
          <p:nvPr/>
        </p:nvSpPr>
        <p:spPr>
          <a:xfrm>
            <a:off x="3419872" y="2780928"/>
            <a:ext cx="4572000" cy="646331"/>
          </a:xfrm>
          <a:prstGeom prst="rect">
            <a:avLst/>
          </a:prstGeom>
        </p:spPr>
        <p:txBody>
          <a:bodyPr>
            <a:spAutoFit/>
          </a:bodyPr>
          <a:lstStyle/>
          <a:p>
            <a:r>
              <a:rPr lang="ar-SA" b="1" dirty="0">
                <a:ln w="18000">
                  <a:solidFill>
                    <a:schemeClr val="accent2">
                      <a:satMod val="140000"/>
                    </a:schemeClr>
                  </a:solidFill>
                  <a:prstDash val="solid"/>
                  <a:miter lim="800000"/>
                </a:ln>
                <a:noFill/>
                <a:effectLst>
                  <a:outerShdw blurRad="25500" dist="23000" dir="7020000" algn="tl">
                    <a:srgbClr val="000000">
                      <a:alpha val="50000"/>
                    </a:srgbClr>
                  </a:outerShdw>
                </a:effectLst>
              </a:rPr>
              <a:t>كوابل البيانات : </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t>Data Cables </a:t>
            </a:r>
            <a:b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br>
            <a:endParaRPr lang="ar-SA" dirty="0"/>
          </a:p>
        </p:txBody>
      </p:sp>
    </p:spTree>
    <p:extLst>
      <p:ext uri="{BB962C8B-B14F-4D97-AF65-F5344CB8AC3E}">
        <p14:creationId xmlns:p14="http://schemas.microsoft.com/office/powerpoint/2010/main" val="22640000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smtClean="0"/>
              <a:t>T.Bedoor</a:t>
            </a:r>
            <a:endParaRPr lang="ar-SA"/>
          </a:p>
        </p:txBody>
      </p:sp>
      <p:sp>
        <p:nvSpPr>
          <p:cNvPr id="3" name="عنصر نائب لرقم الشريحة 2"/>
          <p:cNvSpPr>
            <a:spLocks noGrp="1"/>
          </p:cNvSpPr>
          <p:nvPr>
            <p:ph type="sldNum" sz="quarter" idx="12"/>
          </p:nvPr>
        </p:nvSpPr>
        <p:spPr/>
        <p:txBody>
          <a:bodyPr/>
          <a:lstStyle/>
          <a:p>
            <a:fld id="{E43BB14B-BAB4-40CE-A5A7-94DAA4BA9174}" type="slidenum">
              <a:rPr lang="ar-SA" smtClean="0"/>
              <a:t>35</a:t>
            </a:fld>
            <a:endParaRPr lang="ar-SA"/>
          </a:p>
        </p:txBody>
      </p:sp>
      <p:sp>
        <p:nvSpPr>
          <p:cNvPr id="4" name="مستطيل 3"/>
          <p:cNvSpPr/>
          <p:nvPr/>
        </p:nvSpPr>
        <p:spPr>
          <a:xfrm>
            <a:off x="109037" y="981129"/>
            <a:ext cx="8496944" cy="4539191"/>
          </a:xfrm>
          <a:prstGeom prst="rect">
            <a:avLst/>
          </a:prstGeom>
        </p:spPr>
        <p:txBody>
          <a:bodyPr wrap="square">
            <a:spAutoFit/>
          </a:bodyPr>
          <a:lstStyle/>
          <a:p>
            <a:pPr>
              <a:lnSpc>
                <a:spcPct val="150000"/>
              </a:lnSpc>
            </a:pPr>
            <a:r>
              <a:rPr lang="ar-SA" sz="2800" b="1" dirty="0" smtClean="0"/>
              <a:t>3. حيث </a:t>
            </a:r>
            <a:r>
              <a:rPr lang="ar-SA" sz="2800" b="1" u="sng" dirty="0"/>
              <a:t>تزود اللوحة الأم </a:t>
            </a:r>
            <a:r>
              <a:rPr lang="ar-SA" sz="2800" b="1" dirty="0"/>
              <a:t>بموصل واحد لمشغل الأقراص المرنة </a:t>
            </a:r>
            <a:r>
              <a:rPr lang="en-US" sz="2800" b="1" dirty="0"/>
              <a:t>FDD </a:t>
            </a:r>
            <a:endParaRPr lang="ar-SA" sz="2800" b="1" dirty="0"/>
          </a:p>
          <a:p>
            <a:pPr>
              <a:lnSpc>
                <a:spcPct val="150000"/>
              </a:lnSpc>
            </a:pPr>
            <a:r>
              <a:rPr lang="ar-SA" sz="2800" b="1" dirty="0"/>
              <a:t>         و موصلين من نوع </a:t>
            </a:r>
            <a:r>
              <a:rPr lang="en-US" sz="2800" b="1" dirty="0"/>
              <a:t>IDE </a:t>
            </a:r>
            <a:r>
              <a:rPr lang="ar-SA" sz="2800" b="1" dirty="0"/>
              <a:t>يستخدم إحداها لمشغل القرص الصلب </a:t>
            </a:r>
          </a:p>
          <a:p>
            <a:pPr>
              <a:lnSpc>
                <a:spcPct val="150000"/>
              </a:lnSpc>
            </a:pPr>
            <a:r>
              <a:rPr lang="ar-SA" sz="2800" b="1" dirty="0"/>
              <a:t>                 والآخر لمشغل الأقراص المدمجة .</a:t>
            </a:r>
            <a:endParaRPr lang="ar-SA" sz="2800" dirty="0"/>
          </a:p>
          <a:p>
            <a:pPr>
              <a:lnSpc>
                <a:spcPct val="150000"/>
              </a:lnSpc>
            </a:pPr>
            <a:r>
              <a:rPr lang="ar-SA" sz="2800" b="1" dirty="0"/>
              <a:t>المصطلح </a:t>
            </a:r>
            <a:r>
              <a:rPr lang="en-US" sz="2800" b="1" dirty="0"/>
              <a:t>IDE </a:t>
            </a:r>
            <a:r>
              <a:rPr lang="ar-SA" sz="2800" b="1" dirty="0"/>
              <a:t>يعني </a:t>
            </a:r>
            <a:r>
              <a:rPr lang="en-US" sz="2800" b="1" dirty="0"/>
              <a:t>Integrated Drive Electronics </a:t>
            </a:r>
            <a:r>
              <a:rPr lang="ar-SA" sz="2800" b="1" dirty="0"/>
              <a:t> </a:t>
            </a:r>
          </a:p>
          <a:p>
            <a:pPr>
              <a:lnSpc>
                <a:spcPct val="150000"/>
              </a:lnSpc>
            </a:pPr>
            <a:r>
              <a:rPr lang="ar-SA" sz="2800" b="1" dirty="0"/>
              <a:t>أي إلكترونيات الأجهزة المضمنة وهو يشير إلى أنه موصل يمكن استخدامه لتوصيل أجهزة ملحقة مثل مشغلات الأقراص .</a:t>
            </a:r>
            <a:br>
              <a:rPr lang="ar-SA" sz="2800" b="1" dirty="0"/>
            </a:br>
            <a:r>
              <a:rPr lang="ar-SA" sz="2800" b="1" dirty="0"/>
              <a:t> </a:t>
            </a:r>
            <a:endParaRPr lang="ar-SA" sz="2800" dirty="0"/>
          </a:p>
        </p:txBody>
      </p:sp>
    </p:spTree>
    <p:extLst>
      <p:ext uri="{BB962C8B-B14F-4D97-AF65-F5344CB8AC3E}">
        <p14:creationId xmlns:p14="http://schemas.microsoft.com/office/powerpoint/2010/main" val="14032771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cap="none" dirty="0">
                <a:ln w="18000">
                  <a:solidFill>
                    <a:schemeClr val="accent2">
                      <a:satMod val="140000"/>
                    </a:schemeClr>
                  </a:solidFill>
                  <a:prstDash val="solid"/>
                  <a:miter lim="800000"/>
                </a:ln>
                <a:noFill/>
                <a:effectLst>
                  <a:outerShdw blurRad="25500" dist="23000" dir="7020000" algn="tl">
                    <a:srgbClr val="000000">
                      <a:alpha val="50000"/>
                    </a:srgbClr>
                  </a:outerShdw>
                </a:effectLst>
              </a:rPr>
              <a:t>كوابل البيانات : </a:t>
            </a:r>
            <a:r>
              <a:rPr lang="en-US" b="1" cap="none" dirty="0">
                <a:ln w="18000">
                  <a:solidFill>
                    <a:schemeClr val="accent2">
                      <a:satMod val="140000"/>
                    </a:schemeClr>
                  </a:solidFill>
                  <a:prstDash val="solid"/>
                  <a:miter lim="800000"/>
                </a:ln>
                <a:noFill/>
                <a:effectLst>
                  <a:outerShdw blurRad="25500" dist="23000" dir="7020000" algn="tl">
                    <a:srgbClr val="000000">
                      <a:alpha val="50000"/>
                    </a:srgbClr>
                  </a:outerShdw>
                </a:effectLst>
              </a:rPr>
              <a:t>Data Cables </a:t>
            </a:r>
            <a:br>
              <a:rPr lang="en-US" b="1" cap="none" dirty="0">
                <a:ln w="18000">
                  <a:solidFill>
                    <a:schemeClr val="accent2">
                      <a:satMod val="140000"/>
                    </a:schemeClr>
                  </a:solidFill>
                  <a:prstDash val="solid"/>
                  <a:miter lim="800000"/>
                </a:ln>
                <a:noFill/>
                <a:effectLst>
                  <a:outerShdw blurRad="25500" dist="23000" dir="7020000" algn="tl">
                    <a:srgbClr val="000000">
                      <a:alpha val="50000"/>
                    </a:srgbClr>
                  </a:outerShdw>
                </a:effectLst>
              </a:rPr>
            </a:br>
            <a:endParaRPr lang="ar-SA" b="1" cap="none"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عنصر نائب للمحتوى 2"/>
          <p:cNvSpPr>
            <a:spLocks noGrp="1"/>
          </p:cNvSpPr>
          <p:nvPr>
            <p:ph sz="quarter" idx="1"/>
          </p:nvPr>
        </p:nvSpPr>
        <p:spPr/>
        <p:txBody>
          <a:bodyPr/>
          <a:lstStyle/>
          <a:p>
            <a:pPr marL="0" indent="0">
              <a:buNone/>
            </a:pPr>
            <a:r>
              <a:rPr lang="en-US" b="1" dirty="0"/>
              <a:t/>
            </a:r>
            <a:br>
              <a:rPr lang="en-US" b="1" dirty="0"/>
            </a:br>
            <a:r>
              <a:rPr lang="ar-SA" b="1" dirty="0"/>
              <a:t>للتوصيل بين الموصل </a:t>
            </a:r>
            <a:r>
              <a:rPr lang="en-US" b="1" dirty="0"/>
              <a:t>IDE </a:t>
            </a:r>
            <a:r>
              <a:rPr lang="ar-SA" b="1" dirty="0"/>
              <a:t>أو </a:t>
            </a:r>
            <a:r>
              <a:rPr lang="en-US" b="1" dirty="0"/>
              <a:t>FDD </a:t>
            </a:r>
            <a:r>
              <a:rPr lang="ar-SA" b="1" dirty="0"/>
              <a:t>ومشغلات الأقراص يستخدم كابل بيانات خاص كما يظهر في الصورة.</a:t>
            </a:r>
            <a:endParaRPr lang="ar-SA" dirty="0"/>
          </a:p>
          <a:p>
            <a:pPr marL="0" indent="0">
              <a:buNone/>
            </a:pPr>
            <a:endParaRPr lang="ar-SA" dirty="0"/>
          </a:p>
        </p:txBody>
      </p:sp>
      <p:sp>
        <p:nvSpPr>
          <p:cNvPr id="4" name="عنصر نائب لرقم الشريحة 3"/>
          <p:cNvSpPr>
            <a:spLocks noGrp="1"/>
          </p:cNvSpPr>
          <p:nvPr>
            <p:ph type="sldNum" sz="quarter" idx="15"/>
          </p:nvPr>
        </p:nvSpPr>
        <p:spPr/>
        <p:txBody>
          <a:bodyPr/>
          <a:lstStyle/>
          <a:p>
            <a:fld id="{E43BB14B-BAB4-40CE-A5A7-94DAA4BA9174}" type="slidenum">
              <a:rPr lang="ar-SA" smtClean="0"/>
              <a:t>36</a:t>
            </a:fld>
            <a:endParaRPr lang="ar-SA"/>
          </a:p>
        </p:txBody>
      </p:sp>
      <p:sp>
        <p:nvSpPr>
          <p:cNvPr id="5" name="عنصر نائب للتذييل 4"/>
          <p:cNvSpPr>
            <a:spLocks noGrp="1"/>
          </p:cNvSpPr>
          <p:nvPr>
            <p:ph type="ftr" sz="quarter" idx="16"/>
          </p:nvPr>
        </p:nvSpPr>
        <p:spPr/>
        <p:txBody>
          <a:bodyPr/>
          <a:lstStyle/>
          <a:p>
            <a:r>
              <a:rPr lang="en-US" smtClean="0"/>
              <a:t>T.Bedoor</a:t>
            </a:r>
            <a:endParaRPr lang="ar-SA"/>
          </a:p>
        </p:txBody>
      </p:sp>
      <p:pic>
        <p:nvPicPr>
          <p:cNvPr id="1026" name="Picture 2" descr="ÙØªÙØ¬Ø© Ø¨Ø­Ø« Ø§ÙØµÙØ± Ø¹Ù â«ØªÙØµÙÙ Ø¨ÙÙ Ø§ÙÙÙØµÙ IDE Ø£Ù FDD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149724"/>
            <a:ext cx="6806530" cy="2571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4062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ar-SA" sz="4400" b="1" cap="none"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مكونات أخرى : </a:t>
            </a:r>
          </a:p>
        </p:txBody>
      </p:sp>
      <p:sp>
        <p:nvSpPr>
          <p:cNvPr id="3" name="عنصر نائب للمحتوى 2"/>
          <p:cNvSpPr>
            <a:spLocks noGrp="1"/>
          </p:cNvSpPr>
          <p:nvPr>
            <p:ph sz="quarter" idx="1"/>
          </p:nvPr>
        </p:nvSpPr>
        <p:spPr/>
        <p:txBody>
          <a:bodyPr>
            <a:normAutofit/>
          </a:bodyPr>
          <a:lstStyle/>
          <a:p>
            <a:pPr marL="0" indent="0">
              <a:buNone/>
            </a:pPr>
            <a:r>
              <a:rPr lang="ar-SA" b="1" dirty="0" smtClean="0">
                <a:solidFill>
                  <a:srgbClr val="00B050"/>
                </a:solidFill>
              </a:rPr>
              <a:t>1 </a:t>
            </a:r>
            <a:r>
              <a:rPr lang="ar-SA" b="1" dirty="0">
                <a:solidFill>
                  <a:srgbClr val="00B050"/>
                </a:solidFill>
              </a:rPr>
              <a:t>– منفذ التيار الخاص باللوحة الأم : </a:t>
            </a:r>
            <a:endParaRPr lang="ar-SA" dirty="0">
              <a:solidFill>
                <a:srgbClr val="00B050"/>
              </a:solidFill>
            </a:endParaRPr>
          </a:p>
          <a:p>
            <a:pPr marL="0" indent="0">
              <a:buNone/>
            </a:pPr>
            <a:r>
              <a:rPr lang="ar-SA" b="1" dirty="0"/>
              <a:t/>
            </a:r>
            <a:br>
              <a:rPr lang="ar-SA" b="1" dirty="0"/>
            </a:br>
            <a:r>
              <a:rPr lang="ar-SA" b="1" dirty="0"/>
              <a:t>هو منفذ خاص بتوصيل كابل التيار الخاص باللوحة الأم أي الذي يقوم بتزويد اللوحة الأم بالتيار.</a:t>
            </a:r>
            <a:br>
              <a:rPr lang="ar-SA" b="1" dirty="0"/>
            </a:br>
            <a:r>
              <a:rPr lang="ar-SA" b="1" dirty="0"/>
              <a:t> </a:t>
            </a:r>
            <a:endParaRPr lang="ar-SA" dirty="0"/>
          </a:p>
          <a:p>
            <a:pPr marL="0" indent="0">
              <a:buNone/>
            </a:pPr>
            <a:r>
              <a:rPr lang="ar-SA" dirty="0"/>
              <a:t> </a:t>
            </a:r>
          </a:p>
          <a:p>
            <a:pPr marL="0" indent="0">
              <a:buNone/>
            </a:pPr>
            <a:endParaRPr lang="ar-SA" dirty="0"/>
          </a:p>
        </p:txBody>
      </p:sp>
      <p:sp>
        <p:nvSpPr>
          <p:cNvPr id="4" name="عنصر نائب لرقم الشريحة 3"/>
          <p:cNvSpPr>
            <a:spLocks noGrp="1"/>
          </p:cNvSpPr>
          <p:nvPr>
            <p:ph type="sldNum" sz="quarter" idx="15"/>
          </p:nvPr>
        </p:nvSpPr>
        <p:spPr/>
        <p:txBody>
          <a:bodyPr/>
          <a:lstStyle/>
          <a:p>
            <a:fld id="{E43BB14B-BAB4-40CE-A5A7-94DAA4BA9174}" type="slidenum">
              <a:rPr lang="ar-SA" smtClean="0"/>
              <a:t>37</a:t>
            </a:fld>
            <a:endParaRPr lang="ar-SA"/>
          </a:p>
        </p:txBody>
      </p:sp>
      <p:sp>
        <p:nvSpPr>
          <p:cNvPr id="5" name="عنصر نائب للتذييل 4"/>
          <p:cNvSpPr>
            <a:spLocks noGrp="1"/>
          </p:cNvSpPr>
          <p:nvPr>
            <p:ph type="ftr" sz="quarter" idx="16"/>
          </p:nvPr>
        </p:nvSpPr>
        <p:spPr/>
        <p:txBody>
          <a:bodyPr/>
          <a:lstStyle/>
          <a:p>
            <a:r>
              <a:rPr lang="en-US" smtClean="0"/>
              <a:t>T.Bedoor</a:t>
            </a:r>
            <a:endParaRPr lang="ar-SA"/>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645024"/>
            <a:ext cx="5670321" cy="2612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78196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z="3200" b="1" dirty="0">
                <a:solidFill>
                  <a:srgbClr val="00B050"/>
                </a:solidFill>
              </a:rPr>
              <a:t>2 – بطارية </a:t>
            </a:r>
            <a:r>
              <a:rPr lang="en-US" sz="3200" b="1" dirty="0">
                <a:solidFill>
                  <a:srgbClr val="00B050"/>
                </a:solidFill>
              </a:rPr>
              <a:t>CMOS </a:t>
            </a:r>
            <a:r>
              <a:rPr lang="en-US" sz="3200" b="1" dirty="0" smtClean="0">
                <a:solidFill>
                  <a:srgbClr val="00B050"/>
                </a:solidFill>
              </a:rPr>
              <a:t>Battery </a:t>
            </a:r>
            <a:r>
              <a:rPr lang="en-US" sz="3200" b="1" dirty="0">
                <a:solidFill>
                  <a:srgbClr val="00B050"/>
                </a:solidFill>
              </a:rPr>
              <a:t>: </a:t>
            </a:r>
            <a:r>
              <a:rPr lang="en-US" sz="3200" dirty="0">
                <a:solidFill>
                  <a:srgbClr val="00B050"/>
                </a:solidFill>
              </a:rPr>
              <a:t/>
            </a:r>
            <a:br>
              <a:rPr lang="en-US" sz="3200" dirty="0">
                <a:solidFill>
                  <a:srgbClr val="00B050"/>
                </a:solidFill>
              </a:rPr>
            </a:br>
            <a:endParaRPr lang="ar-SA" dirty="0"/>
          </a:p>
        </p:txBody>
      </p:sp>
      <p:sp>
        <p:nvSpPr>
          <p:cNvPr id="3" name="عنصر نائب للمحتوى 2"/>
          <p:cNvSpPr>
            <a:spLocks noGrp="1"/>
          </p:cNvSpPr>
          <p:nvPr>
            <p:ph sz="quarter" idx="1"/>
          </p:nvPr>
        </p:nvSpPr>
        <p:spPr>
          <a:xfrm>
            <a:off x="698553" y="1090434"/>
            <a:ext cx="7467600" cy="4873752"/>
          </a:xfrm>
        </p:spPr>
        <p:txBody>
          <a:bodyPr>
            <a:normAutofit/>
          </a:bodyPr>
          <a:lstStyle/>
          <a:p>
            <a:r>
              <a:rPr lang="ar-SA" b="1" dirty="0" smtClean="0"/>
              <a:t>كما </a:t>
            </a:r>
            <a:r>
              <a:rPr lang="ar-SA" b="1" dirty="0"/>
              <a:t>أشرنا سابقاً فإن الجزء الوحيد من ذاكرة </a:t>
            </a:r>
            <a:r>
              <a:rPr lang="en-US" b="1" dirty="0"/>
              <a:t>ROM </a:t>
            </a:r>
            <a:r>
              <a:rPr lang="ar-SA" b="1" dirty="0"/>
              <a:t>القابل للتعديل هو شريحة </a:t>
            </a:r>
            <a:r>
              <a:rPr lang="en-US" b="1" dirty="0"/>
              <a:t>CMOS </a:t>
            </a:r>
            <a:r>
              <a:rPr lang="ar-SA" b="1" dirty="0"/>
              <a:t>ولذلك فهي تعتبر ذاكرة مؤقتة مثلها مثل ذاكرة </a:t>
            </a:r>
            <a:r>
              <a:rPr lang="en-US" b="1" dirty="0"/>
              <a:t>RAM </a:t>
            </a:r>
            <a:endParaRPr lang="ar-SA" b="1" dirty="0" smtClean="0"/>
          </a:p>
          <a:p>
            <a:r>
              <a:rPr lang="ar-SA" b="1" dirty="0" smtClean="0"/>
              <a:t>ولكي لا </a:t>
            </a:r>
            <a:r>
              <a:rPr lang="ar-SA" b="1" dirty="0"/>
              <a:t>تفقد البيانات الموجودة بها فإنه توصل ببطارية خاصة بها تسمى </a:t>
            </a:r>
            <a:r>
              <a:rPr lang="en-US" b="1" dirty="0"/>
              <a:t>CMOS Battery </a:t>
            </a:r>
            <a:r>
              <a:rPr lang="ar-SA" b="1" dirty="0"/>
              <a:t>وظيفتها المحافظة على الشحنات الصغيرة التي تعبر عن بيانات هذه الشريحة مثل التاريخ والساعة ومواصفات الأجهزة والإعدادات الخاصة بالحاسوب .</a:t>
            </a:r>
            <a:endParaRPr lang="ar-SA" dirty="0"/>
          </a:p>
          <a:p>
            <a:endParaRPr lang="ar-SA" sz="2000" dirty="0"/>
          </a:p>
        </p:txBody>
      </p:sp>
      <p:sp>
        <p:nvSpPr>
          <p:cNvPr id="4" name="عنصر نائب لرقم الشريحة 3"/>
          <p:cNvSpPr>
            <a:spLocks noGrp="1"/>
          </p:cNvSpPr>
          <p:nvPr>
            <p:ph type="sldNum" sz="quarter" idx="15"/>
          </p:nvPr>
        </p:nvSpPr>
        <p:spPr/>
        <p:txBody>
          <a:bodyPr/>
          <a:lstStyle/>
          <a:p>
            <a:fld id="{E43BB14B-BAB4-40CE-A5A7-94DAA4BA9174}" type="slidenum">
              <a:rPr lang="ar-SA" smtClean="0"/>
              <a:t>38</a:t>
            </a:fld>
            <a:endParaRPr lang="ar-SA"/>
          </a:p>
        </p:txBody>
      </p:sp>
      <p:sp>
        <p:nvSpPr>
          <p:cNvPr id="5" name="عنصر نائب للتذييل 4"/>
          <p:cNvSpPr>
            <a:spLocks noGrp="1"/>
          </p:cNvSpPr>
          <p:nvPr>
            <p:ph type="ftr" sz="quarter" idx="16"/>
          </p:nvPr>
        </p:nvSpPr>
        <p:spPr/>
        <p:txBody>
          <a:bodyPr/>
          <a:lstStyle/>
          <a:p>
            <a:r>
              <a:rPr lang="en-US" smtClean="0"/>
              <a:t>T.Bedoor</a:t>
            </a:r>
            <a:endParaRPr lang="ar-SA"/>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524" y="3659373"/>
            <a:ext cx="3780829" cy="2842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4211" y="4062192"/>
            <a:ext cx="3016374" cy="2036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39331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3200" b="1" dirty="0">
                <a:solidFill>
                  <a:srgbClr val="00B050"/>
                </a:solidFill>
              </a:rPr>
              <a:t>3 – شرائح تحكم : </a:t>
            </a:r>
            <a:br>
              <a:rPr lang="ar-SA" sz="3200" b="1" dirty="0">
                <a:solidFill>
                  <a:srgbClr val="00B050"/>
                </a:solidFill>
              </a:rPr>
            </a:br>
            <a:endParaRPr lang="ar-SA" sz="3200" b="1" dirty="0">
              <a:solidFill>
                <a:srgbClr val="00B050"/>
              </a:solidFill>
            </a:endParaRPr>
          </a:p>
        </p:txBody>
      </p:sp>
      <p:sp>
        <p:nvSpPr>
          <p:cNvPr id="3" name="عنصر نائب للمحتوى 2"/>
          <p:cNvSpPr>
            <a:spLocks noGrp="1"/>
          </p:cNvSpPr>
          <p:nvPr>
            <p:ph sz="quarter" idx="1"/>
          </p:nvPr>
        </p:nvSpPr>
        <p:spPr>
          <a:xfrm>
            <a:off x="539551" y="1052736"/>
            <a:ext cx="7467600" cy="2376264"/>
          </a:xfrm>
        </p:spPr>
        <p:txBody>
          <a:bodyPr>
            <a:normAutofit fontScale="92500" lnSpcReduction="20000"/>
          </a:bodyPr>
          <a:lstStyle/>
          <a:p>
            <a:r>
              <a:rPr lang="ar-SA" sz="3200" b="1" dirty="0" smtClean="0"/>
              <a:t>بالإضافة </a:t>
            </a:r>
            <a:r>
              <a:rPr lang="ar-SA" sz="3200" b="1" dirty="0"/>
              <a:t>إلى مكونات اللوحة الأم التي تناولناها يوجد بالطبع العديد من المكونات الإلكترونية على سطح اللوحة الأم لكل منها وظيفة خاصة تقوم بها </a:t>
            </a:r>
            <a:r>
              <a:rPr lang="ar-SA" sz="3200" b="1" dirty="0" smtClean="0"/>
              <a:t>.</a:t>
            </a:r>
          </a:p>
          <a:p>
            <a:r>
              <a:rPr lang="ar-SA" sz="3200" b="1" dirty="0"/>
              <a:t>وهي شرائح تتكون من مجموعة دارات </a:t>
            </a:r>
            <a:r>
              <a:rPr lang="ar-SA" sz="3200" b="1" dirty="0" smtClean="0"/>
              <a:t>متكاملة(شرائح)، </a:t>
            </a:r>
            <a:r>
              <a:rPr lang="ar-SA" sz="3200" b="1" dirty="0"/>
              <a:t>أو رقائق، تهدف إلى العمل معا، والهدف من صنعها تدميج عدة منتجات في منتج واحد</a:t>
            </a:r>
            <a:r>
              <a:rPr lang="ar-SA" sz="3200" b="1" dirty="0" smtClean="0"/>
              <a:t>.</a:t>
            </a:r>
            <a:endParaRPr lang="ar-SA" sz="3200" b="1" dirty="0"/>
          </a:p>
        </p:txBody>
      </p:sp>
      <p:sp>
        <p:nvSpPr>
          <p:cNvPr id="4" name="عنصر نائب لرقم الشريحة 3"/>
          <p:cNvSpPr>
            <a:spLocks noGrp="1"/>
          </p:cNvSpPr>
          <p:nvPr>
            <p:ph type="sldNum" sz="quarter" idx="15"/>
          </p:nvPr>
        </p:nvSpPr>
        <p:spPr/>
        <p:txBody>
          <a:bodyPr/>
          <a:lstStyle/>
          <a:p>
            <a:fld id="{E43BB14B-BAB4-40CE-A5A7-94DAA4BA9174}" type="slidenum">
              <a:rPr lang="ar-SA" smtClean="0"/>
              <a:t>39</a:t>
            </a:fld>
            <a:endParaRPr lang="ar-SA"/>
          </a:p>
        </p:txBody>
      </p:sp>
      <p:sp>
        <p:nvSpPr>
          <p:cNvPr id="5" name="عنصر نائب للتذييل 4"/>
          <p:cNvSpPr>
            <a:spLocks noGrp="1"/>
          </p:cNvSpPr>
          <p:nvPr>
            <p:ph type="ftr" sz="quarter" idx="16"/>
          </p:nvPr>
        </p:nvSpPr>
        <p:spPr/>
        <p:txBody>
          <a:bodyPr/>
          <a:lstStyle/>
          <a:p>
            <a:r>
              <a:rPr lang="en-US" smtClean="0"/>
              <a:t>T.Bedoor</a:t>
            </a:r>
            <a:endParaRPr lang="ar-SA"/>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3429000"/>
            <a:ext cx="7533145"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87040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620688"/>
            <a:ext cx="7467600" cy="1143000"/>
          </a:xfrm>
        </p:spPr>
        <p:txBody>
          <a:bodyPr>
            <a:noAutofit/>
          </a:bodyPr>
          <a:lstStyle/>
          <a:p>
            <a:pPr algn="ctr"/>
            <a:r>
              <a:rPr lang="ar-SA" sz="4400" b="1" cap="none" dirty="0">
                <a:ln w="18000">
                  <a:solidFill>
                    <a:schemeClr val="accent2">
                      <a:satMod val="140000"/>
                    </a:schemeClr>
                  </a:solidFill>
                  <a:prstDash val="solid"/>
                  <a:miter lim="800000"/>
                </a:ln>
                <a:noFill/>
                <a:effectLst>
                  <a:outerShdw blurRad="25500" dist="23000" dir="7020000" algn="tl">
                    <a:srgbClr val="000000">
                      <a:alpha val="50000"/>
                    </a:srgbClr>
                  </a:outerShdw>
                </a:effectLst>
              </a:rPr>
              <a:t>لوحه الام </a:t>
            </a:r>
            <a:r>
              <a:rPr lang="en-US" sz="4400" b="1" cap="none" dirty="0">
                <a:ln w="18000">
                  <a:solidFill>
                    <a:schemeClr val="accent2">
                      <a:satMod val="140000"/>
                    </a:schemeClr>
                  </a:solidFill>
                  <a:prstDash val="solid"/>
                  <a:miter lim="800000"/>
                </a:ln>
                <a:noFill/>
                <a:effectLst>
                  <a:outerShdw blurRad="25500" dist="23000" dir="7020000" algn="tl">
                    <a:srgbClr val="000000">
                      <a:alpha val="50000"/>
                    </a:srgbClr>
                  </a:outerShdw>
                </a:effectLst>
              </a:rPr>
              <a:t>mother Board</a:t>
            </a:r>
            <a:br>
              <a:rPr lang="en-US" sz="4400" b="1" cap="none" dirty="0">
                <a:ln w="18000">
                  <a:solidFill>
                    <a:schemeClr val="accent2">
                      <a:satMod val="140000"/>
                    </a:schemeClr>
                  </a:solidFill>
                  <a:prstDash val="solid"/>
                  <a:miter lim="800000"/>
                </a:ln>
                <a:noFill/>
                <a:effectLst>
                  <a:outerShdw blurRad="25500" dist="23000" dir="7020000" algn="tl">
                    <a:srgbClr val="000000">
                      <a:alpha val="50000"/>
                    </a:srgbClr>
                  </a:outerShdw>
                </a:effectLst>
              </a:rPr>
            </a:br>
            <a:endParaRPr lang="ar-SA" sz="4400" b="1" cap="none"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عنصر نائب للمحتوى 2"/>
          <p:cNvSpPr>
            <a:spLocks noGrp="1"/>
          </p:cNvSpPr>
          <p:nvPr>
            <p:ph sz="quarter" idx="1"/>
          </p:nvPr>
        </p:nvSpPr>
        <p:spPr/>
        <p:txBody>
          <a:bodyPr>
            <a:normAutofit lnSpcReduction="10000"/>
          </a:bodyPr>
          <a:lstStyle/>
          <a:p>
            <a:pPr algn="just"/>
            <a:r>
              <a:rPr lang="ar-SA" sz="4000" dirty="0" smtClean="0"/>
              <a:t>هي لوحه الكترونية تسمى باللوحة الرئيسة </a:t>
            </a:r>
            <a:r>
              <a:rPr lang="en-US" sz="4000" dirty="0" smtClean="0"/>
              <a:t>Main board</a:t>
            </a:r>
            <a:r>
              <a:rPr lang="ar-SA" sz="4000" dirty="0" smtClean="0"/>
              <a:t> </a:t>
            </a:r>
            <a:r>
              <a:rPr lang="ar-SA" sz="4000" b="1" dirty="0" smtClean="0"/>
              <a:t>لها </a:t>
            </a:r>
            <a:r>
              <a:rPr lang="ar-SA" sz="4000" b="1" dirty="0"/>
              <a:t>شقوق كثيرة ومتعددة تحمل معظم مكونات وحدة النظام </a:t>
            </a:r>
            <a:r>
              <a:rPr lang="ar-SA" sz="4000" dirty="0" smtClean="0"/>
              <a:t>حيث </a:t>
            </a:r>
            <a:r>
              <a:rPr lang="ar-SA" sz="4000" dirty="0" smtClean="0"/>
              <a:t>تتصل كل وحدات الكمبيوتر بها سواء كانت هذا الوحدات معالجة او ادخال او اخراج او تخزين فكل جزء من اجزاء الكمبيوتر يجب ان يتصل باللوحة الام ولهذا سميت بهذه الاسم </a:t>
            </a:r>
            <a:endParaRPr lang="ar-SA" sz="4000" dirty="0"/>
          </a:p>
        </p:txBody>
      </p:sp>
      <p:sp>
        <p:nvSpPr>
          <p:cNvPr id="4" name="عنصر نائب للتذييل 3"/>
          <p:cNvSpPr>
            <a:spLocks noGrp="1"/>
          </p:cNvSpPr>
          <p:nvPr>
            <p:ph type="ftr" sz="quarter" idx="16"/>
          </p:nvPr>
        </p:nvSpPr>
        <p:spPr/>
        <p:txBody>
          <a:bodyPr/>
          <a:lstStyle/>
          <a:p>
            <a:r>
              <a:rPr lang="en-US" smtClean="0"/>
              <a:t>T.Bedoor</a:t>
            </a:r>
            <a:endParaRPr lang="ar-SA"/>
          </a:p>
        </p:txBody>
      </p:sp>
      <p:sp>
        <p:nvSpPr>
          <p:cNvPr id="5" name="عنصر نائب لرقم الشريحة 4"/>
          <p:cNvSpPr>
            <a:spLocks noGrp="1"/>
          </p:cNvSpPr>
          <p:nvPr>
            <p:ph type="sldNum" sz="quarter" idx="15"/>
          </p:nvPr>
        </p:nvSpPr>
        <p:spPr/>
        <p:txBody>
          <a:bodyPr/>
          <a:lstStyle/>
          <a:p>
            <a:fld id="{E43BB14B-BAB4-40CE-A5A7-94DAA4BA9174}" type="slidenum">
              <a:rPr lang="ar-SA" smtClean="0"/>
              <a:t>4</a:t>
            </a:fld>
            <a:endParaRPr lang="ar-SA"/>
          </a:p>
        </p:txBody>
      </p:sp>
    </p:spTree>
    <p:extLst>
      <p:ext uri="{BB962C8B-B14F-4D97-AF65-F5344CB8AC3E}">
        <p14:creationId xmlns:p14="http://schemas.microsoft.com/office/powerpoint/2010/main" val="41663600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rgbClr val="00B050"/>
                </a:solidFill>
              </a:rPr>
              <a:t>4 - نواقل النظام </a:t>
            </a:r>
            <a:r>
              <a:rPr lang="en-US" b="1" dirty="0">
                <a:solidFill>
                  <a:srgbClr val="00B050"/>
                </a:solidFill>
              </a:rPr>
              <a:t>System Bus : </a:t>
            </a:r>
            <a:r>
              <a:rPr lang="en-US" dirty="0">
                <a:solidFill>
                  <a:srgbClr val="00B050"/>
                </a:solidFill>
              </a:rPr>
              <a:t/>
            </a:r>
            <a:br>
              <a:rPr lang="en-US" dirty="0">
                <a:solidFill>
                  <a:srgbClr val="00B050"/>
                </a:solidFill>
              </a:rPr>
            </a:br>
            <a:endParaRPr lang="ar-SA" dirty="0"/>
          </a:p>
        </p:txBody>
      </p:sp>
      <p:sp>
        <p:nvSpPr>
          <p:cNvPr id="3" name="عنصر نائب للمحتوى 2"/>
          <p:cNvSpPr>
            <a:spLocks noGrp="1"/>
          </p:cNvSpPr>
          <p:nvPr>
            <p:ph sz="quarter" idx="1"/>
          </p:nvPr>
        </p:nvSpPr>
        <p:spPr>
          <a:xfrm>
            <a:off x="827584" y="753433"/>
            <a:ext cx="7467600" cy="4873752"/>
          </a:xfrm>
        </p:spPr>
        <p:txBody>
          <a:bodyPr/>
          <a:lstStyle/>
          <a:p>
            <a:pPr marL="0" indent="0">
              <a:buNone/>
            </a:pPr>
            <a:r>
              <a:rPr lang="en-US" sz="3200" b="1" dirty="0"/>
              <a:t/>
            </a:r>
            <a:br>
              <a:rPr lang="en-US" sz="3200" b="1" dirty="0"/>
            </a:br>
            <a:r>
              <a:rPr lang="ar-SA" sz="3200" b="1" dirty="0"/>
              <a:t>نواقل النظام هي نواقل توجد على اللوحة الأم ووظيفتها نقل البيانات من مكان لآخر على اللوحة الأم وهي عبارة عن مسارات كهربائية تربط المعالج </a:t>
            </a:r>
            <a:r>
              <a:rPr lang="en-US" sz="3200" b="1" dirty="0"/>
              <a:t>Microprocessor </a:t>
            </a:r>
            <a:r>
              <a:rPr lang="ar-SA" sz="3200" b="1" dirty="0"/>
              <a:t>بباقي وحدات الحاسوب وهي ثلاثة أنواع : </a:t>
            </a:r>
            <a:endParaRPr lang="ar-SA" sz="3200" dirty="0"/>
          </a:p>
          <a:p>
            <a:pPr marL="0" indent="0">
              <a:buNone/>
            </a:pPr>
            <a:endParaRPr lang="ar-SA" dirty="0" smtClean="0"/>
          </a:p>
          <a:p>
            <a:pPr marL="457200" indent="-457200">
              <a:buFont typeface="+mj-lt"/>
              <a:buAutoNum type="arabicPeriod"/>
            </a:pPr>
            <a:r>
              <a:rPr lang="ar-SA" b="1" dirty="0">
                <a:solidFill>
                  <a:srgbClr val="FF0000"/>
                </a:solidFill>
              </a:rPr>
              <a:t>ناقل البيانات : </a:t>
            </a:r>
            <a:r>
              <a:rPr lang="en-US" b="1" dirty="0">
                <a:solidFill>
                  <a:srgbClr val="FF0000"/>
                </a:solidFill>
              </a:rPr>
              <a:t>Data Bus</a:t>
            </a:r>
            <a:endParaRPr lang="en-US" dirty="0">
              <a:solidFill>
                <a:srgbClr val="FF0000"/>
              </a:solidFill>
            </a:endParaRPr>
          </a:p>
          <a:p>
            <a:pPr marL="457200" indent="-457200">
              <a:buFont typeface="+mj-lt"/>
              <a:buAutoNum type="arabicPeriod"/>
            </a:pPr>
            <a:r>
              <a:rPr lang="ar-SA" b="1" dirty="0">
                <a:solidFill>
                  <a:srgbClr val="FF0000"/>
                </a:solidFill>
              </a:rPr>
              <a:t>ناقل العناوين : </a:t>
            </a:r>
            <a:r>
              <a:rPr lang="en-US" b="1" dirty="0">
                <a:solidFill>
                  <a:srgbClr val="FF0000"/>
                </a:solidFill>
              </a:rPr>
              <a:t>Address Bus</a:t>
            </a:r>
            <a:endParaRPr lang="en-US" dirty="0">
              <a:solidFill>
                <a:srgbClr val="FF0000"/>
              </a:solidFill>
            </a:endParaRPr>
          </a:p>
          <a:p>
            <a:pPr marL="457200" indent="-457200">
              <a:buFont typeface="+mj-lt"/>
              <a:buAutoNum type="arabicPeriod"/>
            </a:pPr>
            <a:r>
              <a:rPr lang="ar-SA" b="1" dirty="0">
                <a:solidFill>
                  <a:srgbClr val="FF0000"/>
                </a:solidFill>
              </a:rPr>
              <a:t>ناقل التحكم : </a:t>
            </a:r>
            <a:r>
              <a:rPr lang="en-US" b="1" dirty="0">
                <a:solidFill>
                  <a:srgbClr val="FF0000"/>
                </a:solidFill>
              </a:rPr>
              <a:t>Control Bus</a:t>
            </a:r>
            <a:endParaRPr lang="en-US" dirty="0">
              <a:solidFill>
                <a:srgbClr val="FF0000"/>
              </a:solidFill>
            </a:endParaRPr>
          </a:p>
          <a:p>
            <a:pPr marL="457200" indent="-457200">
              <a:buFont typeface="+mj-lt"/>
              <a:buAutoNum type="arabicPeriod"/>
            </a:pPr>
            <a:endParaRPr lang="ar-SA" dirty="0"/>
          </a:p>
        </p:txBody>
      </p:sp>
      <p:sp>
        <p:nvSpPr>
          <p:cNvPr id="4" name="عنصر نائب لرقم الشريحة 3"/>
          <p:cNvSpPr>
            <a:spLocks noGrp="1"/>
          </p:cNvSpPr>
          <p:nvPr>
            <p:ph type="sldNum" sz="quarter" idx="15"/>
          </p:nvPr>
        </p:nvSpPr>
        <p:spPr/>
        <p:txBody>
          <a:bodyPr/>
          <a:lstStyle/>
          <a:p>
            <a:fld id="{E43BB14B-BAB4-40CE-A5A7-94DAA4BA9174}" type="slidenum">
              <a:rPr lang="ar-SA" smtClean="0"/>
              <a:t>40</a:t>
            </a:fld>
            <a:endParaRPr lang="ar-SA"/>
          </a:p>
        </p:txBody>
      </p:sp>
      <p:sp>
        <p:nvSpPr>
          <p:cNvPr id="5" name="عنصر نائب للتذييل 4"/>
          <p:cNvSpPr>
            <a:spLocks noGrp="1"/>
          </p:cNvSpPr>
          <p:nvPr>
            <p:ph type="ftr" sz="quarter" idx="16"/>
          </p:nvPr>
        </p:nvSpPr>
        <p:spPr/>
        <p:txBody>
          <a:bodyPr/>
          <a:lstStyle/>
          <a:p>
            <a:r>
              <a:rPr lang="en-US" smtClean="0"/>
              <a:t>T.Bedoor</a:t>
            </a:r>
            <a:endParaRPr lang="ar-SA"/>
          </a:p>
        </p:txBody>
      </p:sp>
    </p:spTree>
    <p:extLst>
      <p:ext uri="{BB962C8B-B14F-4D97-AF65-F5344CB8AC3E}">
        <p14:creationId xmlns:p14="http://schemas.microsoft.com/office/powerpoint/2010/main" val="9948169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14988"/>
            <a:ext cx="7467600" cy="1143000"/>
          </a:xfrm>
        </p:spPr>
        <p:txBody>
          <a:bodyPr/>
          <a:lstStyle/>
          <a:p>
            <a:r>
              <a:rPr lang="ar-SA" b="1" cap="none" dirty="0">
                <a:ln w="18000">
                  <a:solidFill>
                    <a:schemeClr val="accent2">
                      <a:satMod val="140000"/>
                    </a:schemeClr>
                  </a:solidFill>
                  <a:prstDash val="solid"/>
                  <a:miter lim="800000"/>
                </a:ln>
                <a:noFill/>
                <a:effectLst>
                  <a:outerShdw blurRad="25500" dist="23000" dir="7020000" algn="tl">
                    <a:srgbClr val="000000">
                      <a:alpha val="50000"/>
                    </a:srgbClr>
                  </a:outerShdw>
                </a:effectLst>
              </a:rPr>
              <a:t>نواقل النظام </a:t>
            </a:r>
            <a:r>
              <a:rPr lang="en-US" b="1" cap="none" dirty="0">
                <a:ln w="18000">
                  <a:solidFill>
                    <a:schemeClr val="accent2">
                      <a:satMod val="140000"/>
                    </a:schemeClr>
                  </a:solidFill>
                  <a:prstDash val="solid"/>
                  <a:miter lim="800000"/>
                </a:ln>
                <a:noFill/>
                <a:effectLst>
                  <a:outerShdw blurRad="25500" dist="23000" dir="7020000" algn="tl">
                    <a:srgbClr val="000000">
                      <a:alpha val="50000"/>
                    </a:srgbClr>
                  </a:outerShdw>
                </a:effectLst>
              </a:rPr>
              <a:t>System Bus : </a:t>
            </a:r>
            <a:br>
              <a:rPr lang="en-US" b="1" cap="none" dirty="0">
                <a:ln w="18000">
                  <a:solidFill>
                    <a:schemeClr val="accent2">
                      <a:satMod val="140000"/>
                    </a:schemeClr>
                  </a:solidFill>
                  <a:prstDash val="solid"/>
                  <a:miter lim="800000"/>
                </a:ln>
                <a:noFill/>
                <a:effectLst>
                  <a:outerShdw blurRad="25500" dist="23000" dir="7020000" algn="tl">
                    <a:srgbClr val="000000">
                      <a:alpha val="50000"/>
                    </a:srgbClr>
                  </a:outerShdw>
                </a:effectLst>
              </a:rPr>
            </a:br>
            <a:endParaRPr lang="ar-SA" b="1" cap="none"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عنصر نائب للمحتوى 2"/>
          <p:cNvSpPr>
            <a:spLocks noGrp="1"/>
          </p:cNvSpPr>
          <p:nvPr>
            <p:ph sz="quarter" idx="1"/>
          </p:nvPr>
        </p:nvSpPr>
        <p:spPr>
          <a:xfrm>
            <a:off x="642301" y="646568"/>
            <a:ext cx="7467600" cy="4873752"/>
          </a:xfrm>
        </p:spPr>
        <p:txBody>
          <a:bodyPr>
            <a:noAutofit/>
          </a:bodyPr>
          <a:lstStyle/>
          <a:p>
            <a:pPr marL="457200" indent="-457200">
              <a:buFont typeface="+mj-lt"/>
              <a:buAutoNum type="arabicPeriod"/>
            </a:pPr>
            <a:r>
              <a:rPr lang="ar-SA" b="1" dirty="0">
                <a:solidFill>
                  <a:srgbClr val="00B050"/>
                </a:solidFill>
              </a:rPr>
              <a:t>ناقل البيانات : </a:t>
            </a:r>
            <a:r>
              <a:rPr lang="en-US" b="1" dirty="0">
                <a:solidFill>
                  <a:srgbClr val="00B050"/>
                </a:solidFill>
              </a:rPr>
              <a:t>Data Bus</a:t>
            </a:r>
            <a:endParaRPr lang="en-US" dirty="0">
              <a:solidFill>
                <a:srgbClr val="00B050"/>
              </a:solidFill>
            </a:endParaRPr>
          </a:p>
          <a:p>
            <a:pPr marL="0" indent="0">
              <a:buNone/>
            </a:pPr>
            <a:r>
              <a:rPr lang="en-US" b="1" dirty="0"/>
              <a:t/>
            </a:r>
            <a:br>
              <a:rPr lang="en-US" b="1" dirty="0"/>
            </a:br>
            <a:r>
              <a:rPr lang="ar-SA" b="1" dirty="0"/>
              <a:t>يتألف من 8 ، 16 ، 32 ، 64 خط اعتماداً على معمارية الحاسوب المستخدمة. ويستخدم لنقل البيانات الثنائية بين وحدة المعالجة وبقية الوحدات .</a:t>
            </a:r>
            <a:br>
              <a:rPr lang="ar-SA" b="1" dirty="0"/>
            </a:br>
            <a:r>
              <a:rPr lang="ar-SA" b="1" dirty="0"/>
              <a:t> </a:t>
            </a:r>
            <a:endParaRPr lang="ar-SA" dirty="0"/>
          </a:p>
          <a:p>
            <a:pPr marL="457200" indent="-457200">
              <a:buFont typeface="+mj-lt"/>
              <a:buAutoNum type="arabicPeriod" startAt="2"/>
            </a:pPr>
            <a:r>
              <a:rPr lang="ar-SA" b="1" dirty="0" smtClean="0">
                <a:solidFill>
                  <a:srgbClr val="00B050"/>
                </a:solidFill>
              </a:rPr>
              <a:t>ناقل </a:t>
            </a:r>
            <a:r>
              <a:rPr lang="ar-SA" b="1" dirty="0">
                <a:solidFill>
                  <a:srgbClr val="00B050"/>
                </a:solidFill>
              </a:rPr>
              <a:t>العناوين : </a:t>
            </a:r>
            <a:r>
              <a:rPr lang="en-US" b="1" dirty="0">
                <a:solidFill>
                  <a:srgbClr val="00B050"/>
                </a:solidFill>
              </a:rPr>
              <a:t>Address Bus</a:t>
            </a:r>
            <a:endParaRPr lang="en-US" dirty="0">
              <a:solidFill>
                <a:srgbClr val="00B050"/>
              </a:solidFill>
            </a:endParaRPr>
          </a:p>
          <a:p>
            <a:pPr marL="0" indent="0">
              <a:buNone/>
            </a:pPr>
            <a:r>
              <a:rPr lang="en-US" b="1" dirty="0"/>
              <a:t/>
            </a:r>
            <a:br>
              <a:rPr lang="en-US" b="1" dirty="0"/>
            </a:br>
            <a:r>
              <a:rPr lang="ar-SA" b="1" dirty="0"/>
              <a:t>يمكن أن يتكون من 16 ، 20 ، 24 ، 32 خط ويستخدم من قبل </a:t>
            </a:r>
            <a:r>
              <a:rPr lang="en-US" b="1" dirty="0"/>
              <a:t>CPU </a:t>
            </a:r>
            <a:r>
              <a:rPr lang="ar-SA" b="1" dirty="0"/>
              <a:t>لعنونة موقع ذاكرة أو وحدة الإدخال / الإخراج .</a:t>
            </a:r>
            <a:br>
              <a:rPr lang="ar-SA" b="1" dirty="0"/>
            </a:br>
            <a:r>
              <a:rPr lang="ar-SA" b="1" dirty="0"/>
              <a:t> </a:t>
            </a:r>
            <a:endParaRPr lang="ar-SA" dirty="0"/>
          </a:p>
          <a:p>
            <a:pPr marL="457200" indent="-457200">
              <a:buFont typeface="+mj-lt"/>
              <a:buAutoNum type="arabicPeriod" startAt="3"/>
            </a:pPr>
            <a:r>
              <a:rPr lang="ar-SA" b="1" dirty="0">
                <a:solidFill>
                  <a:srgbClr val="00B050"/>
                </a:solidFill>
              </a:rPr>
              <a:t>ناقل التحكم : </a:t>
            </a:r>
            <a:r>
              <a:rPr lang="en-US" b="1" dirty="0">
                <a:solidFill>
                  <a:srgbClr val="00B050"/>
                </a:solidFill>
              </a:rPr>
              <a:t>Control Bus</a:t>
            </a:r>
            <a:endParaRPr lang="en-US" dirty="0">
              <a:solidFill>
                <a:srgbClr val="00B050"/>
              </a:solidFill>
            </a:endParaRPr>
          </a:p>
          <a:p>
            <a:pPr marL="0" indent="0">
              <a:buNone/>
            </a:pPr>
            <a:r>
              <a:rPr lang="en-US" b="1" dirty="0"/>
              <a:t/>
            </a:r>
            <a:br>
              <a:rPr lang="en-US" b="1" dirty="0"/>
            </a:br>
            <a:r>
              <a:rPr lang="ar-SA" b="1" dirty="0"/>
              <a:t>هي مجموعة خطوط تستخدم لنقل إشارات السيطرة من </a:t>
            </a:r>
            <a:r>
              <a:rPr lang="en-US" b="1" dirty="0"/>
              <a:t>CPU </a:t>
            </a:r>
            <a:r>
              <a:rPr lang="ar-SA" b="1" dirty="0"/>
              <a:t>إلى بقية الوحدات ضمن الحاسوب .</a:t>
            </a:r>
            <a:endParaRPr lang="ar-SA" dirty="0"/>
          </a:p>
        </p:txBody>
      </p:sp>
      <p:sp>
        <p:nvSpPr>
          <p:cNvPr id="4" name="عنصر نائب لرقم الشريحة 3"/>
          <p:cNvSpPr>
            <a:spLocks noGrp="1"/>
          </p:cNvSpPr>
          <p:nvPr>
            <p:ph type="sldNum" sz="quarter" idx="15"/>
          </p:nvPr>
        </p:nvSpPr>
        <p:spPr/>
        <p:txBody>
          <a:bodyPr/>
          <a:lstStyle/>
          <a:p>
            <a:fld id="{E43BB14B-BAB4-40CE-A5A7-94DAA4BA9174}" type="slidenum">
              <a:rPr lang="ar-SA" smtClean="0"/>
              <a:t>41</a:t>
            </a:fld>
            <a:endParaRPr lang="ar-SA"/>
          </a:p>
        </p:txBody>
      </p:sp>
      <p:sp>
        <p:nvSpPr>
          <p:cNvPr id="5" name="عنصر نائب للتذييل 4"/>
          <p:cNvSpPr>
            <a:spLocks noGrp="1"/>
          </p:cNvSpPr>
          <p:nvPr>
            <p:ph type="ftr" sz="quarter" idx="16"/>
          </p:nvPr>
        </p:nvSpPr>
        <p:spPr/>
        <p:txBody>
          <a:bodyPr/>
          <a:lstStyle/>
          <a:p>
            <a:r>
              <a:rPr lang="en-US" dirty="0" err="1" smtClean="0"/>
              <a:t>T.Bedoor</a:t>
            </a:r>
            <a:endParaRPr lang="ar-SA" dirty="0"/>
          </a:p>
        </p:txBody>
      </p:sp>
    </p:spTree>
    <p:extLst>
      <p:ext uri="{BB962C8B-B14F-4D97-AF65-F5344CB8AC3E}">
        <p14:creationId xmlns:p14="http://schemas.microsoft.com/office/powerpoint/2010/main" val="41614962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4000" b="1" cap="none" dirty="0">
                <a:ln w="18000">
                  <a:solidFill>
                    <a:schemeClr val="accent2">
                      <a:satMod val="140000"/>
                    </a:schemeClr>
                  </a:solidFill>
                  <a:prstDash val="solid"/>
                  <a:miter lim="800000"/>
                </a:ln>
                <a:noFill/>
                <a:effectLst>
                  <a:outerShdw blurRad="25500" dist="23000" dir="7020000" algn="tl">
                    <a:srgbClr val="000000">
                      <a:alpha val="50000"/>
                    </a:srgbClr>
                  </a:outerShdw>
                </a:effectLst>
              </a:rPr>
              <a:t>• مغذي التيار : </a:t>
            </a:r>
            <a:r>
              <a:rPr lang="en-US" sz="4000" b="1" cap="none" dirty="0">
                <a:ln w="18000">
                  <a:solidFill>
                    <a:schemeClr val="accent2">
                      <a:satMod val="140000"/>
                    </a:schemeClr>
                  </a:solidFill>
                  <a:prstDash val="solid"/>
                  <a:miter lim="800000"/>
                </a:ln>
                <a:noFill/>
                <a:effectLst>
                  <a:outerShdw blurRad="25500" dist="23000" dir="7020000" algn="tl">
                    <a:srgbClr val="000000">
                      <a:alpha val="50000"/>
                    </a:srgbClr>
                  </a:outerShdw>
                </a:effectLst>
              </a:rPr>
              <a:t>Power Supply </a:t>
            </a:r>
            <a:endParaRPr lang="ar-SA" sz="4000" b="1" cap="none"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عنصر نائب للمحتوى 2"/>
          <p:cNvSpPr>
            <a:spLocks noGrp="1"/>
          </p:cNvSpPr>
          <p:nvPr>
            <p:ph sz="quarter" idx="1"/>
          </p:nvPr>
        </p:nvSpPr>
        <p:spPr/>
        <p:txBody>
          <a:bodyPr/>
          <a:lstStyle/>
          <a:p>
            <a:r>
              <a:rPr lang="ar-SA" b="1" dirty="0"/>
              <a:t>وحدة الإمداد بالقوى أو مغذي التيار يقوم بتحويل الجهد الكهربي المتردد من 220 فولت أو 120 فولت إلى جهد مستمر أقل ( 5 فولت و 12 فولت و 33 فولت ) </a:t>
            </a:r>
            <a:endParaRPr lang="ar-SA" b="1" dirty="0" smtClean="0"/>
          </a:p>
          <a:p>
            <a:r>
              <a:rPr lang="ar-SA" b="1" dirty="0" smtClean="0"/>
              <a:t>ومن </a:t>
            </a:r>
            <a:r>
              <a:rPr lang="ar-SA" b="1" dirty="0"/>
              <a:t>أهم</a:t>
            </a:r>
            <a:r>
              <a:rPr lang="ar-SA" b="1" u="sng" dirty="0"/>
              <a:t> وظائف </a:t>
            </a:r>
            <a:r>
              <a:rPr lang="ar-SA" b="1" dirty="0"/>
              <a:t>وحدة الإمداد بالقوى إنها ترسل إشارة </a:t>
            </a:r>
            <a:r>
              <a:rPr lang="en-US" b="1" dirty="0"/>
              <a:t>Power code </a:t>
            </a:r>
            <a:r>
              <a:rPr lang="ar-SA" b="1" dirty="0"/>
              <a:t>إلى اللوحة الأم وهي تعني أن جميع قيم الجهود اللازمة في الحدود المسموح بها . </a:t>
            </a:r>
            <a:endParaRPr lang="ar-SA" dirty="0"/>
          </a:p>
        </p:txBody>
      </p:sp>
      <p:sp>
        <p:nvSpPr>
          <p:cNvPr id="4" name="عنصر نائب لرقم الشريحة 3"/>
          <p:cNvSpPr>
            <a:spLocks noGrp="1"/>
          </p:cNvSpPr>
          <p:nvPr>
            <p:ph type="sldNum" sz="quarter" idx="15"/>
          </p:nvPr>
        </p:nvSpPr>
        <p:spPr/>
        <p:txBody>
          <a:bodyPr/>
          <a:lstStyle/>
          <a:p>
            <a:fld id="{E43BB14B-BAB4-40CE-A5A7-94DAA4BA9174}" type="slidenum">
              <a:rPr lang="ar-SA" smtClean="0"/>
              <a:t>42</a:t>
            </a:fld>
            <a:endParaRPr lang="ar-SA"/>
          </a:p>
        </p:txBody>
      </p:sp>
      <p:sp>
        <p:nvSpPr>
          <p:cNvPr id="5" name="عنصر نائب للتذييل 4"/>
          <p:cNvSpPr>
            <a:spLocks noGrp="1"/>
          </p:cNvSpPr>
          <p:nvPr>
            <p:ph type="ftr" sz="quarter" idx="16"/>
          </p:nvPr>
        </p:nvSpPr>
        <p:spPr/>
        <p:txBody>
          <a:bodyPr/>
          <a:lstStyle/>
          <a:p>
            <a:r>
              <a:rPr lang="en-US" smtClean="0"/>
              <a:t>T.Bedoor</a:t>
            </a:r>
            <a:endParaRPr lang="ar-SA"/>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861048"/>
            <a:ext cx="3543300" cy="2342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6419" y="3946400"/>
            <a:ext cx="3810000" cy="2257425"/>
          </a:xfrm>
          <a:prstGeom prst="rect">
            <a:avLst/>
          </a:prstGeom>
        </p:spPr>
      </p:pic>
    </p:spTree>
    <p:extLst>
      <p:ext uri="{BB962C8B-B14F-4D97-AF65-F5344CB8AC3E}">
        <p14:creationId xmlns:p14="http://schemas.microsoft.com/office/powerpoint/2010/main" val="24493133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ar-SA" sz="4000" b="1" cap="none" dirty="0">
                <a:ln w="18000">
                  <a:solidFill>
                    <a:schemeClr val="accent2">
                      <a:satMod val="140000"/>
                    </a:schemeClr>
                  </a:solidFill>
                  <a:prstDash val="solid"/>
                  <a:miter lim="800000"/>
                </a:ln>
                <a:noFill/>
                <a:effectLst>
                  <a:outerShdw blurRad="25500" dist="23000" dir="7020000" algn="tl">
                    <a:srgbClr val="000000">
                      <a:alpha val="50000"/>
                    </a:srgbClr>
                  </a:outerShdw>
                </a:effectLst>
              </a:rPr>
              <a:t>• مشغلات الأقراص : </a:t>
            </a:r>
          </a:p>
        </p:txBody>
      </p:sp>
      <p:sp>
        <p:nvSpPr>
          <p:cNvPr id="3" name="عنصر نائب للمحتوى 2"/>
          <p:cNvSpPr>
            <a:spLocks noGrp="1"/>
          </p:cNvSpPr>
          <p:nvPr>
            <p:ph sz="quarter" idx="1"/>
          </p:nvPr>
        </p:nvSpPr>
        <p:spPr/>
        <p:txBody>
          <a:bodyPr>
            <a:normAutofit/>
          </a:bodyPr>
          <a:lstStyle/>
          <a:p>
            <a:pPr marL="0" indent="0">
              <a:buNone/>
            </a:pPr>
            <a:r>
              <a:rPr lang="ar-SA" sz="3600" b="1" dirty="0"/>
              <a:t/>
            </a:r>
            <a:br>
              <a:rPr lang="ar-SA" sz="3600" b="1" dirty="0"/>
            </a:br>
            <a:r>
              <a:rPr lang="ar-SA" sz="3600" b="1" dirty="0"/>
              <a:t>مشغلات الأقراص هي أجهزة كهربائية ميكانيكية وظيفتها تشغيل الأقراص سواء كانت مرنة أو صلبة أو مدمجة وذلك من أجل القراءة أو الكتابة على القرص . </a:t>
            </a:r>
            <a:endParaRPr lang="ar-SA" sz="3600" dirty="0"/>
          </a:p>
          <a:p>
            <a:endParaRPr lang="ar-SA" sz="3600" dirty="0"/>
          </a:p>
        </p:txBody>
      </p:sp>
      <p:sp>
        <p:nvSpPr>
          <p:cNvPr id="4" name="عنصر نائب لرقم الشريحة 3"/>
          <p:cNvSpPr>
            <a:spLocks noGrp="1"/>
          </p:cNvSpPr>
          <p:nvPr>
            <p:ph type="sldNum" sz="quarter" idx="15"/>
          </p:nvPr>
        </p:nvSpPr>
        <p:spPr/>
        <p:txBody>
          <a:bodyPr/>
          <a:lstStyle/>
          <a:p>
            <a:fld id="{E43BB14B-BAB4-40CE-A5A7-94DAA4BA9174}" type="slidenum">
              <a:rPr lang="ar-SA" smtClean="0"/>
              <a:t>43</a:t>
            </a:fld>
            <a:endParaRPr lang="ar-SA"/>
          </a:p>
        </p:txBody>
      </p:sp>
      <p:sp>
        <p:nvSpPr>
          <p:cNvPr id="5" name="عنصر نائب للتذييل 4"/>
          <p:cNvSpPr>
            <a:spLocks noGrp="1"/>
          </p:cNvSpPr>
          <p:nvPr>
            <p:ph type="ftr" sz="quarter" idx="16"/>
          </p:nvPr>
        </p:nvSpPr>
        <p:spPr/>
        <p:txBody>
          <a:bodyPr/>
          <a:lstStyle/>
          <a:p>
            <a:r>
              <a:rPr lang="en-US" smtClean="0"/>
              <a:t>T.Bedoor</a:t>
            </a:r>
            <a:endParaRPr lang="ar-SA"/>
          </a:p>
        </p:txBody>
      </p:sp>
    </p:spTree>
    <p:extLst>
      <p:ext uri="{BB962C8B-B14F-4D97-AF65-F5344CB8AC3E}">
        <p14:creationId xmlns:p14="http://schemas.microsoft.com/office/powerpoint/2010/main" val="12092147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انواع المشغلات الاقراص </a:t>
            </a:r>
            <a:endParaRPr lang="ar-SA"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عنصر نائب للمحتوى 2"/>
          <p:cNvSpPr>
            <a:spLocks noGrp="1"/>
          </p:cNvSpPr>
          <p:nvPr>
            <p:ph sz="quarter" idx="1"/>
          </p:nvPr>
        </p:nvSpPr>
        <p:spPr>
          <a:xfrm>
            <a:off x="457200" y="1268760"/>
            <a:ext cx="8147248" cy="5205192"/>
          </a:xfrm>
        </p:spPr>
        <p:txBody>
          <a:bodyPr/>
          <a:lstStyle/>
          <a:p>
            <a:pPr marL="0" indent="0">
              <a:buNone/>
            </a:pPr>
            <a:r>
              <a:rPr lang="ar-SA" b="1" dirty="0">
                <a:solidFill>
                  <a:srgbClr val="00B050"/>
                </a:solidFill>
              </a:rPr>
              <a:t>1 – مشغل الأقراص المرنة : </a:t>
            </a:r>
            <a:endParaRPr lang="ar-SA" dirty="0">
              <a:solidFill>
                <a:srgbClr val="00B050"/>
              </a:solidFill>
            </a:endParaRPr>
          </a:p>
          <a:p>
            <a:pPr marL="0" indent="0">
              <a:buNone/>
            </a:pPr>
            <a:r>
              <a:rPr lang="ar-SA" b="1" dirty="0" smtClean="0"/>
              <a:t/>
            </a:r>
            <a:br>
              <a:rPr lang="ar-SA" b="1" dirty="0" smtClean="0"/>
            </a:br>
            <a:r>
              <a:rPr lang="ar-SA" b="1" dirty="0" smtClean="0"/>
              <a:t/>
            </a:r>
            <a:br>
              <a:rPr lang="ar-SA" b="1" dirty="0" smtClean="0"/>
            </a:br>
            <a:r>
              <a:rPr lang="ar-SA" b="1" dirty="0" smtClean="0"/>
              <a:t> </a:t>
            </a:r>
            <a:endParaRPr lang="ar-SA" dirty="0" smtClean="0"/>
          </a:p>
          <a:p>
            <a:pPr marL="0" indent="0">
              <a:buNone/>
            </a:pPr>
            <a:endParaRPr lang="ar-SA" dirty="0"/>
          </a:p>
        </p:txBody>
      </p:sp>
      <p:sp>
        <p:nvSpPr>
          <p:cNvPr id="4" name="عنصر نائب لرقم الشريحة 3"/>
          <p:cNvSpPr>
            <a:spLocks noGrp="1"/>
          </p:cNvSpPr>
          <p:nvPr>
            <p:ph type="sldNum" sz="quarter" idx="15"/>
          </p:nvPr>
        </p:nvSpPr>
        <p:spPr/>
        <p:txBody>
          <a:bodyPr/>
          <a:lstStyle/>
          <a:p>
            <a:fld id="{E43BB14B-BAB4-40CE-A5A7-94DAA4BA9174}" type="slidenum">
              <a:rPr lang="ar-SA" smtClean="0"/>
              <a:t>44</a:t>
            </a:fld>
            <a:endParaRPr lang="ar-SA"/>
          </a:p>
        </p:txBody>
      </p:sp>
      <p:sp>
        <p:nvSpPr>
          <p:cNvPr id="5" name="عنصر نائب للتذييل 4"/>
          <p:cNvSpPr>
            <a:spLocks noGrp="1"/>
          </p:cNvSpPr>
          <p:nvPr>
            <p:ph type="ftr" sz="quarter" idx="16"/>
          </p:nvPr>
        </p:nvSpPr>
        <p:spPr/>
        <p:txBody>
          <a:bodyPr/>
          <a:lstStyle/>
          <a:p>
            <a:r>
              <a:rPr lang="en-US" smtClean="0"/>
              <a:t>T.Bedoor</a:t>
            </a:r>
            <a:endParaRPr lang="ar-SA"/>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339" y="3734311"/>
            <a:ext cx="2845866" cy="1873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صورة 5"/>
          <p:cNvPicPr>
            <a:picLocks noChangeAspect="1"/>
          </p:cNvPicPr>
          <p:nvPr/>
        </p:nvPicPr>
        <p:blipFill rotWithShape="1">
          <a:blip r:embed="rId3">
            <a:extLst>
              <a:ext uri="{28A0092B-C50C-407E-A947-70E740481C1C}">
                <a14:useLocalDpi xmlns:a14="http://schemas.microsoft.com/office/drawing/2010/main" val="0"/>
              </a:ext>
            </a:extLst>
          </a:blip>
          <a:srcRect r="64408"/>
          <a:stretch/>
        </p:blipFill>
        <p:spPr>
          <a:xfrm>
            <a:off x="3419872" y="4024310"/>
            <a:ext cx="4080128" cy="2722651"/>
          </a:xfrm>
          <a:prstGeom prst="rect">
            <a:avLst/>
          </a:prstGeom>
        </p:spPr>
      </p:pic>
      <p:pic>
        <p:nvPicPr>
          <p:cNvPr id="7" name="صورة 6"/>
          <p:cNvPicPr>
            <a:picLocks noChangeAspect="1"/>
          </p:cNvPicPr>
          <p:nvPr/>
        </p:nvPicPr>
        <p:blipFill rotWithShape="1">
          <a:blip r:embed="rId4"/>
          <a:srcRect t="18927"/>
          <a:stretch/>
        </p:blipFill>
        <p:spPr>
          <a:xfrm>
            <a:off x="304590" y="1684909"/>
            <a:ext cx="8308957" cy="1923252"/>
          </a:xfrm>
          <a:prstGeom prst="rect">
            <a:avLst/>
          </a:prstGeom>
        </p:spPr>
      </p:pic>
    </p:spTree>
    <p:extLst>
      <p:ext uri="{BB962C8B-B14F-4D97-AF65-F5344CB8AC3E}">
        <p14:creationId xmlns:p14="http://schemas.microsoft.com/office/powerpoint/2010/main" val="20510160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rgbClr val="00B050"/>
                </a:solidFill>
              </a:rPr>
              <a:t>2 – مشغل الأقراص الصلبة : </a:t>
            </a:r>
            <a:r>
              <a:rPr lang="ar-SA" dirty="0">
                <a:solidFill>
                  <a:srgbClr val="00B050"/>
                </a:solidFill>
              </a:rPr>
              <a:t/>
            </a:r>
            <a:br>
              <a:rPr lang="ar-SA" dirty="0">
                <a:solidFill>
                  <a:srgbClr val="00B050"/>
                </a:solidFill>
              </a:rPr>
            </a:br>
            <a:endParaRPr lang="ar-SA" dirty="0"/>
          </a:p>
        </p:txBody>
      </p:sp>
      <p:sp>
        <p:nvSpPr>
          <p:cNvPr id="3" name="عنصر نائب للمحتوى 2"/>
          <p:cNvSpPr>
            <a:spLocks noGrp="1"/>
          </p:cNvSpPr>
          <p:nvPr>
            <p:ph sz="quarter" idx="1"/>
          </p:nvPr>
        </p:nvSpPr>
        <p:spPr>
          <a:xfrm>
            <a:off x="661416" y="860298"/>
            <a:ext cx="7467600" cy="4873752"/>
          </a:xfrm>
        </p:spPr>
        <p:txBody>
          <a:bodyPr/>
          <a:lstStyle/>
          <a:p>
            <a:pPr marL="0" indent="0">
              <a:buNone/>
            </a:pPr>
            <a:r>
              <a:rPr lang="ar-SA" sz="3200" b="1" dirty="0"/>
              <a:t/>
            </a:r>
            <a:br>
              <a:rPr lang="ar-SA" sz="3200" b="1" dirty="0"/>
            </a:br>
            <a:r>
              <a:rPr lang="ar-SA" sz="3200" b="1" dirty="0"/>
              <a:t>مشغل الأقراص الصلبة يعتبر وحدة متكاملة تحتوي على الشرائح المغناطيسية وكل ما يلزم لتشغيلها من محرك ورؤوس ووحدات ميكانيكية وغيرها ويحكم إغلاق هذه الوحدة للمحافظة على محتوياتها ولإطالة عمرها .</a:t>
            </a:r>
            <a:endParaRPr lang="ar-SA" sz="3200" dirty="0"/>
          </a:p>
          <a:p>
            <a:pPr marL="0" indent="0">
              <a:buNone/>
            </a:pPr>
            <a:endParaRPr lang="ar-SA" dirty="0"/>
          </a:p>
        </p:txBody>
      </p:sp>
      <p:sp>
        <p:nvSpPr>
          <p:cNvPr id="4" name="عنصر نائب لرقم الشريحة 3"/>
          <p:cNvSpPr>
            <a:spLocks noGrp="1"/>
          </p:cNvSpPr>
          <p:nvPr>
            <p:ph type="sldNum" sz="quarter" idx="15"/>
          </p:nvPr>
        </p:nvSpPr>
        <p:spPr/>
        <p:txBody>
          <a:bodyPr/>
          <a:lstStyle/>
          <a:p>
            <a:fld id="{E43BB14B-BAB4-40CE-A5A7-94DAA4BA9174}" type="slidenum">
              <a:rPr lang="ar-SA" smtClean="0"/>
              <a:t>45</a:t>
            </a:fld>
            <a:endParaRPr lang="ar-SA"/>
          </a:p>
        </p:txBody>
      </p:sp>
      <p:sp>
        <p:nvSpPr>
          <p:cNvPr id="5" name="عنصر نائب للتذييل 4"/>
          <p:cNvSpPr>
            <a:spLocks noGrp="1"/>
          </p:cNvSpPr>
          <p:nvPr>
            <p:ph type="ftr" sz="quarter" idx="16"/>
          </p:nvPr>
        </p:nvSpPr>
        <p:spPr/>
        <p:txBody>
          <a:bodyPr/>
          <a:lstStyle/>
          <a:p>
            <a:r>
              <a:rPr lang="en-US" smtClean="0"/>
              <a:t>T.Bedoor</a:t>
            </a:r>
            <a:endParaRPr lang="ar-SA"/>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4051935"/>
            <a:ext cx="3179892" cy="2305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صورة 5"/>
          <p:cNvPicPr>
            <a:picLocks noChangeAspect="1"/>
          </p:cNvPicPr>
          <p:nvPr/>
        </p:nvPicPr>
        <p:blipFill>
          <a:blip r:embed="rId3"/>
          <a:stretch>
            <a:fillRect/>
          </a:stretch>
        </p:blipFill>
        <p:spPr>
          <a:xfrm>
            <a:off x="870860" y="3525424"/>
            <a:ext cx="3180000" cy="2520280"/>
          </a:xfrm>
          <a:prstGeom prst="rect">
            <a:avLst/>
          </a:prstGeom>
        </p:spPr>
      </p:pic>
    </p:spTree>
    <p:extLst>
      <p:ext uri="{BB962C8B-B14F-4D97-AF65-F5344CB8AC3E}">
        <p14:creationId xmlns:p14="http://schemas.microsoft.com/office/powerpoint/2010/main" val="29719573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rgbClr val="00B050"/>
                </a:solidFill>
              </a:rPr>
              <a:t>3 – مشغل الأقراص المدمجة : </a:t>
            </a:r>
            <a:r>
              <a:rPr lang="ar-SA" dirty="0">
                <a:solidFill>
                  <a:srgbClr val="00B050"/>
                </a:solidFill>
              </a:rPr>
              <a:t/>
            </a:r>
            <a:br>
              <a:rPr lang="ar-SA" dirty="0">
                <a:solidFill>
                  <a:srgbClr val="00B050"/>
                </a:solidFill>
              </a:rPr>
            </a:br>
            <a:endParaRPr lang="ar-SA" dirty="0"/>
          </a:p>
        </p:txBody>
      </p:sp>
      <p:sp>
        <p:nvSpPr>
          <p:cNvPr id="3" name="عنصر نائب للمحتوى 2"/>
          <p:cNvSpPr>
            <a:spLocks noGrp="1"/>
          </p:cNvSpPr>
          <p:nvPr>
            <p:ph sz="quarter" idx="1"/>
          </p:nvPr>
        </p:nvSpPr>
        <p:spPr>
          <a:xfrm>
            <a:off x="647140" y="863068"/>
            <a:ext cx="7467600" cy="4873752"/>
          </a:xfrm>
        </p:spPr>
        <p:txBody>
          <a:bodyPr/>
          <a:lstStyle/>
          <a:p>
            <a:pPr marL="0" indent="0">
              <a:buNone/>
            </a:pPr>
            <a:r>
              <a:rPr lang="ar-SA" sz="2800" b="1" dirty="0" smtClean="0"/>
              <a:t>يشبه </a:t>
            </a:r>
            <a:r>
              <a:rPr lang="ar-SA" sz="2800" b="1" dirty="0"/>
              <a:t>إلى حد كبير مشغل </a:t>
            </a:r>
            <a:r>
              <a:rPr lang="ar-SA" sz="2800" b="1" u="sng" dirty="0"/>
              <a:t>الأقراص المرنة </a:t>
            </a:r>
            <a:r>
              <a:rPr lang="ar-SA" sz="2800" b="1" dirty="0"/>
              <a:t>حيث يتم إدخال القرص المدمج ليقوم مشغل الأقراص المدمجة بتدوير القرص بسرعة معينة ويقوم رأس القراءة </a:t>
            </a:r>
            <a:r>
              <a:rPr lang="ar-SA" sz="2800" b="1" dirty="0" smtClean="0"/>
              <a:t>باستخدام </a:t>
            </a:r>
            <a:r>
              <a:rPr lang="ar-SA" sz="2800" b="1" dirty="0" err="1" smtClean="0"/>
              <a:t>آشعة</a:t>
            </a:r>
            <a:r>
              <a:rPr lang="ar-SA" sz="2800" b="1" dirty="0" smtClean="0"/>
              <a:t> </a:t>
            </a:r>
            <a:r>
              <a:rPr lang="ar-SA" sz="2800" b="1" dirty="0"/>
              <a:t>ليزر للقراءة من على سطح القرص ويجدر الإشارة هنا أنه يوجد مشغلات أقراص مدمجة للقراءة فقط وتسمى </a:t>
            </a:r>
            <a:r>
              <a:rPr lang="en-US" sz="2800" b="1" dirty="0"/>
              <a:t>CD-ROM Drive </a:t>
            </a:r>
            <a:r>
              <a:rPr lang="ar-SA" sz="2800" b="1" dirty="0"/>
              <a:t>كما يوجد مشغلات أقراص مدمجة للقراءة والكتابة وتسمى </a:t>
            </a:r>
            <a:r>
              <a:rPr lang="en-US" sz="2800" b="1" dirty="0"/>
              <a:t>CD-RW Drive </a:t>
            </a:r>
            <a:r>
              <a:rPr lang="ar-SA" sz="2800" b="1" dirty="0"/>
              <a:t>وهذه يمكنها القراءة من على القرص المدمج أو الكتابة عليه .</a:t>
            </a:r>
            <a:endParaRPr lang="ar-SA" sz="2800" dirty="0"/>
          </a:p>
          <a:p>
            <a:endParaRPr lang="ar-SA" dirty="0"/>
          </a:p>
        </p:txBody>
      </p:sp>
      <p:sp>
        <p:nvSpPr>
          <p:cNvPr id="4" name="عنصر نائب لرقم الشريحة 3"/>
          <p:cNvSpPr>
            <a:spLocks noGrp="1"/>
          </p:cNvSpPr>
          <p:nvPr>
            <p:ph type="sldNum" sz="quarter" idx="15"/>
          </p:nvPr>
        </p:nvSpPr>
        <p:spPr/>
        <p:txBody>
          <a:bodyPr/>
          <a:lstStyle/>
          <a:p>
            <a:fld id="{E43BB14B-BAB4-40CE-A5A7-94DAA4BA9174}" type="slidenum">
              <a:rPr lang="ar-SA" smtClean="0"/>
              <a:t>46</a:t>
            </a:fld>
            <a:endParaRPr lang="ar-SA"/>
          </a:p>
        </p:txBody>
      </p:sp>
      <p:sp>
        <p:nvSpPr>
          <p:cNvPr id="5" name="عنصر نائب للتذييل 4"/>
          <p:cNvSpPr>
            <a:spLocks noGrp="1"/>
          </p:cNvSpPr>
          <p:nvPr>
            <p:ph type="ftr" sz="quarter" idx="16"/>
          </p:nvPr>
        </p:nvSpPr>
        <p:spPr/>
        <p:txBody>
          <a:bodyPr/>
          <a:lstStyle/>
          <a:p>
            <a:r>
              <a:rPr lang="en-US" smtClean="0"/>
              <a:t>T.Bedoor</a:t>
            </a:r>
            <a:endParaRPr lang="ar-SA"/>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377" y="4293096"/>
            <a:ext cx="3714750"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946328"/>
            <a:ext cx="3630974" cy="1911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4493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تذييل 4"/>
          <p:cNvSpPr>
            <a:spLocks noGrp="1"/>
          </p:cNvSpPr>
          <p:nvPr>
            <p:ph type="ftr" sz="quarter" idx="11"/>
          </p:nvPr>
        </p:nvSpPr>
        <p:spPr/>
        <p:txBody>
          <a:bodyPr/>
          <a:lstStyle/>
          <a:p>
            <a:r>
              <a:rPr lang="en-US" smtClean="0"/>
              <a:t>T.Bedoor</a:t>
            </a:r>
            <a:endParaRPr lang="ar-SA"/>
          </a:p>
        </p:txBody>
      </p:sp>
      <p:sp>
        <p:nvSpPr>
          <p:cNvPr id="6" name="عنصر نائب لرقم الشريحة 5"/>
          <p:cNvSpPr>
            <a:spLocks noGrp="1"/>
          </p:cNvSpPr>
          <p:nvPr>
            <p:ph type="sldNum" sz="quarter" idx="12"/>
          </p:nvPr>
        </p:nvSpPr>
        <p:spPr/>
        <p:txBody>
          <a:bodyPr/>
          <a:lstStyle/>
          <a:p>
            <a:fld id="{E43BB14B-BAB4-40CE-A5A7-94DAA4BA9174}" type="slidenum">
              <a:rPr lang="ar-SA" smtClean="0"/>
              <a:t>5</a:t>
            </a:fld>
            <a:endParaRPr lang="ar-SA"/>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420888"/>
            <a:ext cx="8631112" cy="4437112"/>
          </a:xfrm>
          <a:prstGeom prst="rect">
            <a:avLst/>
          </a:prstGeom>
        </p:spPr>
      </p:pic>
      <p:pic>
        <p:nvPicPr>
          <p:cNvPr id="7" name="صورة 6"/>
          <p:cNvPicPr>
            <a:picLocks noChangeAspect="1"/>
          </p:cNvPicPr>
          <p:nvPr/>
        </p:nvPicPr>
        <p:blipFill rotWithShape="1">
          <a:blip r:embed="rId3">
            <a:extLst>
              <a:ext uri="{28A0092B-C50C-407E-A947-70E740481C1C}">
                <a14:useLocalDpi xmlns:a14="http://schemas.microsoft.com/office/drawing/2010/main" val="0"/>
              </a:ext>
            </a:extLst>
          </a:blip>
          <a:srcRect t="5535" b="7525"/>
          <a:stretch/>
        </p:blipFill>
        <p:spPr>
          <a:xfrm>
            <a:off x="1619671" y="44624"/>
            <a:ext cx="5685833" cy="2448272"/>
          </a:xfrm>
          <a:prstGeom prst="rect">
            <a:avLst/>
          </a:prstGeom>
        </p:spPr>
      </p:pic>
    </p:spTree>
    <p:extLst>
      <p:ext uri="{BB962C8B-B14F-4D97-AF65-F5344CB8AC3E}">
        <p14:creationId xmlns:p14="http://schemas.microsoft.com/office/powerpoint/2010/main" val="950926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243" y="0"/>
            <a:ext cx="8444285" cy="6858000"/>
          </a:xfrm>
          <a:prstGeom prst="rect">
            <a:avLst/>
          </a:prstGeom>
        </p:spPr>
      </p:pic>
      <p:sp>
        <p:nvSpPr>
          <p:cNvPr id="5" name="عنصر نائب للتذييل 4"/>
          <p:cNvSpPr>
            <a:spLocks noGrp="1"/>
          </p:cNvSpPr>
          <p:nvPr>
            <p:ph type="ftr" sz="quarter" idx="11"/>
          </p:nvPr>
        </p:nvSpPr>
        <p:spPr/>
        <p:txBody>
          <a:bodyPr/>
          <a:lstStyle/>
          <a:p>
            <a:r>
              <a:rPr lang="en-US" smtClean="0"/>
              <a:t>T.Bedoor</a:t>
            </a:r>
            <a:endParaRPr lang="ar-SA"/>
          </a:p>
        </p:txBody>
      </p:sp>
      <p:sp>
        <p:nvSpPr>
          <p:cNvPr id="6" name="عنصر نائب لرقم الشريحة 5"/>
          <p:cNvSpPr>
            <a:spLocks noGrp="1"/>
          </p:cNvSpPr>
          <p:nvPr>
            <p:ph type="sldNum" sz="quarter" idx="12"/>
          </p:nvPr>
        </p:nvSpPr>
        <p:spPr/>
        <p:txBody>
          <a:bodyPr/>
          <a:lstStyle/>
          <a:p>
            <a:fld id="{E43BB14B-BAB4-40CE-A5A7-94DAA4BA9174}" type="slidenum">
              <a:rPr lang="ar-SA" smtClean="0"/>
              <a:t>6</a:t>
            </a:fld>
            <a:endParaRPr lang="ar-SA"/>
          </a:p>
        </p:txBody>
      </p:sp>
    </p:spTree>
    <p:extLst>
      <p:ext uri="{BB962C8B-B14F-4D97-AF65-F5344CB8AC3E}">
        <p14:creationId xmlns:p14="http://schemas.microsoft.com/office/powerpoint/2010/main" val="3441197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تذييل 4"/>
          <p:cNvSpPr>
            <a:spLocks noGrp="1"/>
          </p:cNvSpPr>
          <p:nvPr>
            <p:ph type="ftr" sz="quarter" idx="11"/>
          </p:nvPr>
        </p:nvSpPr>
        <p:spPr/>
        <p:txBody>
          <a:bodyPr/>
          <a:lstStyle/>
          <a:p>
            <a:r>
              <a:rPr lang="en-US" smtClean="0"/>
              <a:t>T.Bedoor</a:t>
            </a:r>
            <a:endParaRPr lang="ar-SA"/>
          </a:p>
        </p:txBody>
      </p:sp>
      <p:sp>
        <p:nvSpPr>
          <p:cNvPr id="6" name="عنصر نائب لرقم الشريحة 5"/>
          <p:cNvSpPr>
            <a:spLocks noGrp="1"/>
          </p:cNvSpPr>
          <p:nvPr>
            <p:ph type="sldNum" sz="quarter" idx="12"/>
          </p:nvPr>
        </p:nvSpPr>
        <p:spPr/>
        <p:txBody>
          <a:bodyPr/>
          <a:lstStyle/>
          <a:p>
            <a:fld id="{E43BB14B-BAB4-40CE-A5A7-94DAA4BA9174}" type="slidenum">
              <a:rPr lang="ar-SA" smtClean="0"/>
              <a:t>7</a:t>
            </a:fld>
            <a:endParaRPr lang="ar-SA"/>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75839" y="-748977"/>
            <a:ext cx="5950036" cy="8113302"/>
          </a:xfrm>
          <a:prstGeom prst="rect">
            <a:avLst/>
          </a:prstGeom>
        </p:spPr>
      </p:pic>
    </p:spTree>
    <p:extLst>
      <p:ext uri="{BB962C8B-B14F-4D97-AF65-F5344CB8AC3E}">
        <p14:creationId xmlns:p14="http://schemas.microsoft.com/office/powerpoint/2010/main" val="4079954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تذييل 4"/>
          <p:cNvSpPr>
            <a:spLocks noGrp="1"/>
          </p:cNvSpPr>
          <p:nvPr>
            <p:ph type="ftr" sz="quarter" idx="11"/>
          </p:nvPr>
        </p:nvSpPr>
        <p:spPr/>
        <p:txBody>
          <a:bodyPr/>
          <a:lstStyle/>
          <a:p>
            <a:r>
              <a:rPr lang="en-US" smtClean="0"/>
              <a:t>T.Bedoor</a:t>
            </a:r>
            <a:endParaRPr lang="ar-SA"/>
          </a:p>
        </p:txBody>
      </p:sp>
      <p:sp>
        <p:nvSpPr>
          <p:cNvPr id="6" name="عنصر نائب لرقم الشريحة 5"/>
          <p:cNvSpPr>
            <a:spLocks noGrp="1"/>
          </p:cNvSpPr>
          <p:nvPr>
            <p:ph type="sldNum" sz="quarter" idx="12"/>
          </p:nvPr>
        </p:nvSpPr>
        <p:spPr/>
        <p:txBody>
          <a:bodyPr/>
          <a:lstStyle/>
          <a:p>
            <a:fld id="{E43BB14B-BAB4-40CE-A5A7-94DAA4BA9174}" type="slidenum">
              <a:rPr lang="ar-SA" smtClean="0"/>
              <a:t>8</a:t>
            </a:fld>
            <a:endParaRPr lang="ar-SA"/>
          </a:p>
        </p:txBody>
      </p:sp>
      <p:pic>
        <p:nvPicPr>
          <p:cNvPr id="7" name="صورة 6"/>
          <p:cNvPicPr>
            <a:picLocks noChangeAspect="1"/>
          </p:cNvPicPr>
          <p:nvPr/>
        </p:nvPicPr>
        <p:blipFill>
          <a:blip r:embed="rId2"/>
          <a:stretch>
            <a:fillRect/>
          </a:stretch>
        </p:blipFill>
        <p:spPr>
          <a:xfrm>
            <a:off x="107504" y="332656"/>
            <a:ext cx="8665762" cy="5916301"/>
          </a:xfrm>
          <a:prstGeom prst="rect">
            <a:avLst/>
          </a:prstGeom>
        </p:spPr>
      </p:pic>
    </p:spTree>
    <p:extLst>
      <p:ext uri="{BB962C8B-B14F-4D97-AF65-F5344CB8AC3E}">
        <p14:creationId xmlns:p14="http://schemas.microsoft.com/office/powerpoint/2010/main" val="2040995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562074"/>
          </a:xfrm>
        </p:spPr>
        <p:txBody>
          <a:bodyPr/>
          <a:lstStyle/>
          <a:p>
            <a:r>
              <a:rPr lang="ar-SA" b="1" cap="none"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وتحتوي اللوحة الام على الاتي </a:t>
            </a:r>
            <a:endParaRPr lang="ar-SA" b="1" cap="none"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عنصر نائب للمحتوى 2"/>
          <p:cNvSpPr>
            <a:spLocks noGrp="1"/>
          </p:cNvSpPr>
          <p:nvPr>
            <p:ph sz="quarter" idx="1"/>
          </p:nvPr>
        </p:nvSpPr>
        <p:spPr>
          <a:xfrm>
            <a:off x="462334" y="952128"/>
            <a:ext cx="7467600" cy="2332856"/>
          </a:xfrm>
        </p:spPr>
        <p:txBody>
          <a:bodyPr/>
          <a:lstStyle/>
          <a:p>
            <a:pPr marL="457200" indent="-457200">
              <a:buFont typeface="+mj-lt"/>
              <a:buAutoNum type="arabicPeriod"/>
            </a:pPr>
            <a:r>
              <a:rPr lang="ar-SA" b="1" i="1" dirty="0" smtClean="0">
                <a:solidFill>
                  <a:srgbClr val="00B050"/>
                </a:solidFill>
              </a:rPr>
              <a:t>فتحات المعالج الدقيق </a:t>
            </a:r>
            <a:r>
              <a:rPr lang="en-US" b="1" i="1" dirty="0" smtClean="0">
                <a:solidFill>
                  <a:srgbClr val="00B050"/>
                </a:solidFill>
              </a:rPr>
              <a:t>Microprocessor socket</a:t>
            </a:r>
            <a:endParaRPr lang="ar-SA" b="1" i="1" dirty="0" smtClean="0">
              <a:solidFill>
                <a:srgbClr val="00B050"/>
              </a:solidFill>
            </a:endParaRPr>
          </a:p>
          <a:p>
            <a:pPr marL="0" indent="0">
              <a:buNone/>
            </a:pPr>
            <a:r>
              <a:rPr lang="ar-SA" dirty="0" smtClean="0"/>
              <a:t>فتحه </a:t>
            </a:r>
            <a:r>
              <a:rPr lang="en-US" dirty="0" smtClean="0"/>
              <a:t>socket</a:t>
            </a:r>
            <a:r>
              <a:rPr lang="ar-SA" dirty="0" smtClean="0"/>
              <a:t> :  هي عباره عن قاعدة ذات حجم وشكل معين تحتوي علي ملامسات بعدد معين وتستخدم كي يمكن تركيب شريحه إلكترونية ما عليها بحيث يتم التلامس بين ملامسات الشريحة المركبة وملامسات الفتحة وبذلك يحصل الاتصال  ما بين للوحة الالكترونية الرئيسية وهي اللوحة الام</a:t>
            </a:r>
          </a:p>
          <a:p>
            <a:pPr marL="0" indent="0">
              <a:buNone/>
            </a:pPr>
            <a:endParaRPr lang="ar-S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19" y="3920120"/>
            <a:ext cx="3298719" cy="2335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عنصر نائب للتذييل 3"/>
          <p:cNvSpPr>
            <a:spLocks noGrp="1"/>
          </p:cNvSpPr>
          <p:nvPr>
            <p:ph type="ftr" sz="quarter" idx="16"/>
          </p:nvPr>
        </p:nvSpPr>
        <p:spPr/>
        <p:txBody>
          <a:bodyPr/>
          <a:lstStyle/>
          <a:p>
            <a:r>
              <a:rPr lang="en-US" smtClean="0"/>
              <a:t>T.Bedoor</a:t>
            </a:r>
            <a:endParaRPr lang="ar-SA"/>
          </a:p>
        </p:txBody>
      </p:sp>
      <p:sp>
        <p:nvSpPr>
          <p:cNvPr id="5" name="عنصر نائب لرقم الشريحة 4"/>
          <p:cNvSpPr>
            <a:spLocks noGrp="1"/>
          </p:cNvSpPr>
          <p:nvPr>
            <p:ph type="sldNum" sz="quarter" idx="15"/>
          </p:nvPr>
        </p:nvSpPr>
        <p:spPr/>
        <p:txBody>
          <a:bodyPr/>
          <a:lstStyle/>
          <a:p>
            <a:fld id="{E43BB14B-BAB4-40CE-A5A7-94DAA4BA9174}" type="slidenum">
              <a:rPr lang="ar-SA" smtClean="0"/>
              <a:t>9</a:t>
            </a:fld>
            <a:endParaRPr lang="ar-SA"/>
          </a:p>
        </p:txBody>
      </p:sp>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1356" y="3294682"/>
            <a:ext cx="4573091" cy="3394872"/>
          </a:xfrm>
          <a:prstGeom prst="rect">
            <a:avLst/>
          </a:prstGeom>
        </p:spPr>
      </p:pic>
    </p:spTree>
    <p:extLst>
      <p:ext uri="{BB962C8B-B14F-4D97-AF65-F5344CB8AC3E}">
        <p14:creationId xmlns:p14="http://schemas.microsoft.com/office/powerpoint/2010/main" val="19429287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شربية">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338</TotalTime>
  <Words>1722</Words>
  <Application>Microsoft Office PowerPoint</Application>
  <PresentationFormat>عرض على الشاشة (3:4)‏</PresentationFormat>
  <Paragraphs>226</Paragraphs>
  <Slides>46</Slides>
  <Notes>0</Notes>
  <HiddenSlides>0</HiddenSlides>
  <MMClips>0</MMClips>
  <ScaleCrop>false</ScaleCrop>
  <HeadingPairs>
    <vt:vector size="6" baseType="variant">
      <vt:variant>
        <vt:lpstr>الخطوط المستخدمة</vt:lpstr>
      </vt:variant>
      <vt:variant>
        <vt:i4>10</vt:i4>
      </vt:variant>
      <vt:variant>
        <vt:lpstr>نسق</vt:lpstr>
      </vt:variant>
      <vt:variant>
        <vt:i4>1</vt:i4>
      </vt:variant>
      <vt:variant>
        <vt:lpstr>عناوين الشرائح</vt:lpstr>
      </vt:variant>
      <vt:variant>
        <vt:i4>46</vt:i4>
      </vt:variant>
    </vt:vector>
  </HeadingPairs>
  <TitlesOfParts>
    <vt:vector size="57" baseType="lpstr">
      <vt:lpstr>Arabic Typesetting</vt:lpstr>
      <vt:lpstr>Arial</vt:lpstr>
      <vt:lpstr>Arial (Arabic)</vt:lpstr>
      <vt:lpstr>Calibri</vt:lpstr>
      <vt:lpstr>Century Schoolbook</vt:lpstr>
      <vt:lpstr>Helvetica</vt:lpstr>
      <vt:lpstr>Mudir MT</vt:lpstr>
      <vt:lpstr>Times New Roman</vt:lpstr>
      <vt:lpstr>Wingdings</vt:lpstr>
      <vt:lpstr>Wingdings 2</vt:lpstr>
      <vt:lpstr>مشربية</vt:lpstr>
      <vt:lpstr>مكونات الحاسب وتجميعه </vt:lpstr>
      <vt:lpstr>مكونات الكمبيوتر الشخصي </vt:lpstr>
      <vt:lpstr>مكونات الكمبيوتر الشخصي </vt:lpstr>
      <vt:lpstr>لوحه الام mother Board </vt:lpstr>
      <vt:lpstr>عرض تقديمي في PowerPoint</vt:lpstr>
      <vt:lpstr>عرض تقديمي في PowerPoint</vt:lpstr>
      <vt:lpstr>عرض تقديمي في PowerPoint</vt:lpstr>
      <vt:lpstr>عرض تقديمي في PowerPoint</vt:lpstr>
      <vt:lpstr>وتحتوي اللوحة الام على الاتي </vt:lpstr>
      <vt:lpstr>- المعالج الدقيق Microprocessor :  </vt:lpstr>
      <vt:lpstr>عرض تقديمي في PowerPoint</vt:lpstr>
      <vt:lpstr>.نواقل البيانات Data Bus</vt:lpstr>
      <vt:lpstr>فتحات ذاكرة RAM Slots : </vt:lpstr>
      <vt:lpstr>عرض تقديمي في PowerPoint</vt:lpstr>
      <vt:lpstr>عرض تقديمي في PowerPoint</vt:lpstr>
      <vt:lpstr>شريحة ROM Slots :  </vt:lpstr>
      <vt:lpstr>عرض تقديمي في PowerPoint</vt:lpstr>
      <vt:lpstr>المنافذ Ports : </vt:lpstr>
      <vt:lpstr>انواع المنافذ PORT </vt:lpstr>
      <vt:lpstr>– 2منافذ متوازية Parallel Ports :  </vt:lpstr>
      <vt:lpstr>3 – منافذ PS/2 :  </vt:lpstr>
      <vt:lpstr>4 – منافذ USB : </vt:lpstr>
      <vt:lpstr>فتحات التوسعة Expand Slots :  </vt:lpstr>
      <vt:lpstr>استخداماتها</vt:lpstr>
      <vt:lpstr>عرض تقديمي في PowerPoint</vt:lpstr>
      <vt:lpstr>عرض تقديمي في PowerPoint</vt:lpstr>
      <vt:lpstr>نواقل (ممرات) PCI</vt:lpstr>
      <vt:lpstr>ناقل AGP</vt:lpstr>
      <vt:lpstr> ماهي الكروت Cards:  </vt:lpstr>
      <vt:lpstr>اهم هذه الكروت </vt:lpstr>
      <vt:lpstr>2- كرت الصوت : </vt:lpstr>
      <vt:lpstr>3 – كرت الشبكة :  </vt:lpstr>
      <vt:lpstr>4 – كرت الموديم :  </vt:lpstr>
      <vt:lpstr>• موصلات الأقراص : IDE &amp; FDD Connectors </vt:lpstr>
      <vt:lpstr>عرض تقديمي في PowerPoint</vt:lpstr>
      <vt:lpstr>كوابل البيانات : Data Cables  </vt:lpstr>
      <vt:lpstr>مكونات أخرى : </vt:lpstr>
      <vt:lpstr>2 – بطارية CMOS Battery :  </vt:lpstr>
      <vt:lpstr>3 – شرائح تحكم :  </vt:lpstr>
      <vt:lpstr>4 - نواقل النظام System Bus :  </vt:lpstr>
      <vt:lpstr>نواقل النظام System Bus :  </vt:lpstr>
      <vt:lpstr>• مغذي التيار : Power Supply </vt:lpstr>
      <vt:lpstr>• مشغلات الأقراص : </vt:lpstr>
      <vt:lpstr>انواع المشغلات الاقراص </vt:lpstr>
      <vt:lpstr>2 – مشغل الأقراص الصلبة :  </vt:lpstr>
      <vt:lpstr>3 – مشغل الأقراص المدمجة :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user</dc:creator>
  <cp:lastModifiedBy>Arwa ..</cp:lastModifiedBy>
  <cp:revision>52</cp:revision>
  <dcterms:created xsi:type="dcterms:W3CDTF">2016-06-07T08:05:46Z</dcterms:created>
  <dcterms:modified xsi:type="dcterms:W3CDTF">2018-04-04T08:01:06Z</dcterms:modified>
</cp:coreProperties>
</file>