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A032C29-7F4D-419F-9050-EF3501B50230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7A92A83-0446-4232-8B21-C30D8D787E1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725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7673-487B-426D-A107-F141D93C28C6}" type="datetime1">
              <a:rPr lang="ar-SA" smtClean="0"/>
              <a:t>17/11/38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5FF05-3BA2-4F19-9E78-68C3A0B72E26}" type="datetime1">
              <a:rPr lang="ar-SA" smtClean="0"/>
              <a:t>17/11/38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3A94-AAFE-4F2A-85EE-9196165A9FDD}" type="datetime1">
              <a:rPr lang="ar-SA" smtClean="0"/>
              <a:t>17/11/38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C700-F0DC-4602-B172-691BB6FDB89C}" type="datetime1">
              <a:rPr lang="ar-SA" smtClean="0"/>
              <a:t>17/11/38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00DB-AFE8-4DBD-BEDD-90B8BB1DACDF}" type="datetime1">
              <a:rPr lang="ar-SA" smtClean="0"/>
              <a:t>17/11/38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1E83108-CBB6-465E-BA68-A7AEE50E7252}" type="datetime1">
              <a:rPr lang="ar-SA" smtClean="0"/>
              <a:t>17/11/38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5708-79EF-4277-8F65-74BB02EA5436}" type="datetime1">
              <a:rPr lang="ar-SA" smtClean="0"/>
              <a:t>17/11/38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3A60-2733-4145-BC26-D5FF22B61C8F}" type="datetime1">
              <a:rPr lang="ar-SA" smtClean="0"/>
              <a:t>17/11/38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FEA4B-5C9A-415C-B5B2-ED404A53F4AE}" type="datetime1">
              <a:rPr lang="ar-SA" smtClean="0"/>
              <a:t>17/11/38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EBC64-ADC0-4940-96B9-11FDBC3509C1}" type="datetime1">
              <a:rPr lang="ar-SA" smtClean="0"/>
              <a:t>17/11/38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FE443FE-4D9B-4DBB-8159-36A67A58AB95}" type="datetime1">
              <a:rPr lang="ar-SA" smtClean="0"/>
              <a:t>17/11/38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36151AD-C56F-40EB-A3D2-88ED59F27CD1}" type="datetime1">
              <a:rPr lang="ar-SA" smtClean="0"/>
              <a:t>17/11/38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A66C2F-C72E-4E81-8C92-FF8E9EEAF6CD}" type="slidenum">
              <a:rPr lang="ar-SA" smtClean="0"/>
              <a:t>‹#›</a:t>
            </a:fld>
            <a:endParaRPr lang="ar-SA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3168352"/>
          </a:xfrm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chemeClr val="bg1"/>
                </a:solidFill>
              </a:rPr>
              <a:t>1</a:t>
            </a:r>
            <a:r>
              <a:rPr lang="ar-SA" dirty="0" smtClean="0"/>
              <a:t>.الدوال </a:t>
            </a:r>
            <a:r>
              <a:rPr lang="en-US" b="1" u="sng" dirty="0" smtClean="0"/>
              <a:t>Function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dirty="0" smtClean="0">
                <a:solidFill>
                  <a:schemeClr val="bg1"/>
                </a:solidFill>
              </a:rPr>
              <a:t>2.</a:t>
            </a:r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الاجراءات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Procedure </a:t>
            </a:r>
            <a:r>
              <a:rPr lang="ar-SA" dirty="0" smtClean="0">
                <a:solidFill>
                  <a:schemeClr val="bg1"/>
                </a:solidFill>
              </a:rPr>
              <a:t> </a:t>
            </a:r>
            <a:br>
              <a:rPr lang="ar-SA" dirty="0" smtClean="0">
                <a:solidFill>
                  <a:schemeClr val="bg1"/>
                </a:solidFill>
              </a:rPr>
            </a:br>
            <a:r>
              <a:rPr lang="ar-SA" dirty="0" smtClean="0">
                <a:solidFill>
                  <a:schemeClr val="bg1"/>
                </a:solidFill>
              </a:rPr>
              <a:t>3.</a:t>
            </a:r>
            <a:r>
              <a:rPr lang="ar-S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وحده </a:t>
            </a:r>
            <a:r>
              <a:rPr lang="ar-S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نمطيه 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Add Module</a:t>
            </a:r>
            <a:endParaRPr lang="ar-S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34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10</a:t>
            </a:fld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يتم استدعاء من </a:t>
            </a:r>
            <a:r>
              <a:rPr lang="ar-SA" b="1" dirty="0" err="1" smtClean="0">
                <a:solidFill>
                  <a:srgbClr val="00B050"/>
                </a:solidFill>
              </a:rPr>
              <a:t>الميودل</a:t>
            </a:r>
            <a:r>
              <a:rPr lang="ar-SA" dirty="0" smtClean="0">
                <a:solidFill>
                  <a:srgbClr val="00B050"/>
                </a:solidFill>
              </a:rPr>
              <a:t> </a:t>
            </a:r>
            <a:r>
              <a:rPr lang="ar-SA" dirty="0" smtClean="0"/>
              <a:t>أي فورم في نفس المشروع </a:t>
            </a:r>
            <a:endParaRPr lang="ar-SA" dirty="0"/>
          </a:p>
        </p:txBody>
      </p:sp>
      <p:pic>
        <p:nvPicPr>
          <p:cNvPr id="5" name="صورة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886" b="19557"/>
          <a:stretch/>
        </p:blipFill>
        <p:spPr>
          <a:xfrm>
            <a:off x="467544" y="2852937"/>
            <a:ext cx="5091633" cy="1512168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899592" y="2276872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Form1</a:t>
            </a:r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899592" y="4581128"/>
            <a:ext cx="7848872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Private Sub Button1_Click(</a:t>
            </a:r>
            <a:r>
              <a:rPr lang="en-US" sz="1400" dirty="0" err="1">
                <a:solidFill>
                  <a:srgbClr val="0070C0"/>
                </a:solidFill>
              </a:rPr>
              <a:t>ByVal</a:t>
            </a:r>
            <a:r>
              <a:rPr lang="en-US" sz="1400" dirty="0">
                <a:solidFill>
                  <a:srgbClr val="0070C0"/>
                </a:solidFill>
              </a:rPr>
              <a:t> sender As </a:t>
            </a:r>
            <a:r>
              <a:rPr lang="en-US" sz="1400" dirty="0" err="1">
                <a:solidFill>
                  <a:srgbClr val="0070C0"/>
                </a:solidFill>
              </a:rPr>
              <a:t>System.Object</a:t>
            </a:r>
            <a:r>
              <a:rPr lang="en-US" sz="1400" dirty="0">
                <a:solidFill>
                  <a:srgbClr val="0070C0"/>
                </a:solidFill>
              </a:rPr>
              <a:t>, </a:t>
            </a:r>
            <a:r>
              <a:rPr lang="en-US" sz="1400" dirty="0" err="1">
                <a:solidFill>
                  <a:srgbClr val="0070C0"/>
                </a:solidFill>
              </a:rPr>
              <a:t>ByVal</a:t>
            </a:r>
            <a:r>
              <a:rPr lang="en-US" sz="1400" dirty="0">
                <a:solidFill>
                  <a:srgbClr val="0070C0"/>
                </a:solidFill>
              </a:rPr>
              <a:t> e As </a:t>
            </a:r>
            <a:r>
              <a:rPr lang="en-US" sz="1400" dirty="0" err="1">
                <a:solidFill>
                  <a:srgbClr val="0070C0"/>
                </a:solidFill>
              </a:rPr>
              <a:t>System.EventArgs</a:t>
            </a:r>
            <a:r>
              <a:rPr lang="en-US" sz="1400" dirty="0">
                <a:solidFill>
                  <a:srgbClr val="0070C0"/>
                </a:solidFill>
              </a:rPr>
              <a:t>) Handles Button1.Click</a:t>
            </a:r>
          </a:p>
          <a:p>
            <a:pPr algn="l" rtl="0"/>
            <a:r>
              <a:rPr lang="en-US" sz="1400" dirty="0"/>
              <a:t>        </a:t>
            </a:r>
            <a:r>
              <a:rPr lang="en-US" sz="1400" dirty="0">
                <a:solidFill>
                  <a:srgbClr val="0070C0"/>
                </a:solidFill>
              </a:rPr>
              <a:t>If</a:t>
            </a:r>
            <a:r>
              <a:rPr lang="en-US" sz="1400" dirty="0"/>
              <a:t> TextBox1.Text = 1 Then</a:t>
            </a:r>
          </a:p>
          <a:p>
            <a:pPr algn="l" rtl="0"/>
            <a:r>
              <a:rPr lang="en-US" sz="1400" dirty="0">
                <a:solidFill>
                  <a:srgbClr val="0070C0"/>
                </a:solidFill>
              </a:rPr>
              <a:t>            Call </a:t>
            </a:r>
            <a:r>
              <a:rPr lang="en-US" sz="1400" dirty="0"/>
              <a:t>running</a:t>
            </a:r>
            <a:r>
              <a:rPr lang="en-US" sz="1400" dirty="0" smtClean="0"/>
              <a:t>()  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b="1" dirty="0" smtClean="0">
                <a:solidFill>
                  <a:srgbClr val="00B050"/>
                </a:solidFill>
              </a:rPr>
              <a:t>‘</a:t>
            </a:r>
            <a:r>
              <a:rPr lang="ar-SA" sz="1400" b="1" dirty="0" smtClean="0">
                <a:solidFill>
                  <a:srgbClr val="00B050"/>
                </a:solidFill>
              </a:rPr>
              <a:t>تم </a:t>
            </a:r>
            <a:r>
              <a:rPr lang="ar-SA" sz="1400" b="1" dirty="0" err="1" smtClean="0">
                <a:solidFill>
                  <a:srgbClr val="00B050"/>
                </a:solidFill>
              </a:rPr>
              <a:t>استدعا</a:t>
            </a:r>
            <a:r>
              <a:rPr lang="ar-SA" sz="1400" b="1" dirty="0" smtClean="0">
                <a:solidFill>
                  <a:srgbClr val="00B050"/>
                </a:solidFill>
              </a:rPr>
              <a:t> داله من </a:t>
            </a:r>
            <a:r>
              <a:rPr lang="ar-SA" sz="1400" b="1" dirty="0" err="1" smtClean="0">
                <a:solidFill>
                  <a:srgbClr val="00B050"/>
                </a:solidFill>
              </a:rPr>
              <a:t>الميودل</a:t>
            </a:r>
            <a:r>
              <a:rPr lang="ar-SA" sz="1400" b="1" dirty="0" smtClean="0">
                <a:solidFill>
                  <a:srgbClr val="00B050"/>
                </a:solidFill>
              </a:rPr>
              <a:t> </a:t>
            </a:r>
            <a:endParaRPr lang="en-US" sz="1400" b="1" dirty="0">
              <a:solidFill>
                <a:srgbClr val="00B050"/>
              </a:solidFill>
            </a:endParaRPr>
          </a:p>
          <a:p>
            <a:pPr algn="l" rtl="0"/>
            <a:r>
              <a:rPr lang="en-US" sz="1400" dirty="0"/>
              <a:t>        </a:t>
            </a:r>
            <a:r>
              <a:rPr lang="en-US" sz="1400" dirty="0" err="1">
                <a:solidFill>
                  <a:srgbClr val="0070C0"/>
                </a:solidFill>
              </a:rPr>
              <a:t>ElseIf</a:t>
            </a:r>
            <a:r>
              <a:rPr lang="en-US" sz="1400" dirty="0"/>
              <a:t> TextBox1.Text = 0 Then</a:t>
            </a:r>
          </a:p>
          <a:p>
            <a:pPr algn="l" rtl="0"/>
            <a:r>
              <a:rPr lang="en-US" sz="1400" dirty="0" smtClean="0"/>
              <a:t>            </a:t>
            </a:r>
            <a:r>
              <a:rPr lang="en-US" sz="1400" dirty="0" smtClean="0">
                <a:solidFill>
                  <a:srgbClr val="0070C0"/>
                </a:solidFill>
              </a:rPr>
              <a:t>Call</a:t>
            </a:r>
            <a:r>
              <a:rPr lang="en-US" sz="1400" dirty="0" smtClean="0"/>
              <a:t> off() </a:t>
            </a:r>
            <a:r>
              <a:rPr lang="en-US" sz="1400" b="1" dirty="0">
                <a:solidFill>
                  <a:srgbClr val="00B050"/>
                </a:solidFill>
              </a:rPr>
              <a:t>‘</a:t>
            </a:r>
            <a:r>
              <a:rPr lang="ar-SA" sz="1400" b="1" dirty="0">
                <a:solidFill>
                  <a:srgbClr val="00B050"/>
                </a:solidFill>
              </a:rPr>
              <a:t>تم </a:t>
            </a:r>
            <a:r>
              <a:rPr lang="ar-SA" sz="1400" b="1" dirty="0" err="1">
                <a:solidFill>
                  <a:srgbClr val="00B050"/>
                </a:solidFill>
              </a:rPr>
              <a:t>استدعا</a:t>
            </a:r>
            <a:r>
              <a:rPr lang="ar-SA" sz="1400" b="1" dirty="0">
                <a:solidFill>
                  <a:srgbClr val="00B050"/>
                </a:solidFill>
              </a:rPr>
              <a:t> داله من </a:t>
            </a:r>
            <a:r>
              <a:rPr lang="ar-SA" sz="1400" b="1" dirty="0" err="1">
                <a:solidFill>
                  <a:srgbClr val="00B050"/>
                </a:solidFill>
              </a:rPr>
              <a:t>الميودل</a:t>
            </a:r>
            <a:r>
              <a:rPr lang="ar-SA" sz="1400" b="1" dirty="0">
                <a:solidFill>
                  <a:srgbClr val="00B050"/>
                </a:solidFill>
              </a:rPr>
              <a:t> </a:t>
            </a:r>
            <a:r>
              <a:rPr lang="ar-SA" sz="1400" b="1" dirty="0" smtClean="0">
                <a:solidFill>
                  <a:srgbClr val="00B050"/>
                </a:solidFill>
              </a:rPr>
              <a:t>           </a:t>
            </a:r>
            <a:endParaRPr lang="en-US" sz="1400" dirty="0" smtClean="0"/>
          </a:p>
          <a:p>
            <a:pPr algn="l" rtl="0"/>
            <a:r>
              <a:rPr lang="en-US" sz="1400" dirty="0" smtClean="0">
                <a:solidFill>
                  <a:srgbClr val="0070C0"/>
                </a:solidFill>
              </a:rPr>
              <a:t>        </a:t>
            </a:r>
            <a:r>
              <a:rPr lang="en-US" sz="1400" dirty="0">
                <a:solidFill>
                  <a:srgbClr val="0070C0"/>
                </a:solidFill>
              </a:rPr>
              <a:t>End If</a:t>
            </a:r>
          </a:p>
          <a:p>
            <a:pPr algn="l" rtl="0"/>
            <a:r>
              <a:rPr lang="en-US" sz="1400" dirty="0">
                <a:solidFill>
                  <a:srgbClr val="0070C0"/>
                </a:solidFill>
              </a:rPr>
              <a:t>    End Sub</a:t>
            </a:r>
            <a:endParaRPr lang="ar-SA" sz="1400" dirty="0">
              <a:solidFill>
                <a:srgbClr val="0070C0"/>
              </a:solidFill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2123728" y="3789040"/>
            <a:ext cx="1152128" cy="7920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64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11</a:t>
            </a:fld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صورة 4"/>
          <p:cNvPicPr/>
          <p:nvPr/>
        </p:nvPicPr>
        <p:blipFill rotWithShape="1"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" t="77649" r="-1511" b="2794"/>
          <a:stretch/>
        </p:blipFill>
        <p:spPr>
          <a:xfrm>
            <a:off x="467544" y="2852937"/>
            <a:ext cx="5091633" cy="1512168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899592" y="2276872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Form2</a:t>
            </a:r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899592" y="4581128"/>
            <a:ext cx="7848872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1400" dirty="0"/>
              <a:t> </a:t>
            </a:r>
            <a:r>
              <a:rPr lang="en-US" sz="1400" dirty="0">
                <a:solidFill>
                  <a:srgbClr val="0070C0"/>
                </a:solidFill>
              </a:rPr>
              <a:t>Private Sub Button1_Click(</a:t>
            </a:r>
            <a:r>
              <a:rPr lang="en-US" sz="1400" dirty="0" err="1">
                <a:solidFill>
                  <a:srgbClr val="0070C0"/>
                </a:solidFill>
              </a:rPr>
              <a:t>ByVal</a:t>
            </a:r>
            <a:r>
              <a:rPr lang="en-US" sz="1400" dirty="0">
                <a:solidFill>
                  <a:srgbClr val="0070C0"/>
                </a:solidFill>
              </a:rPr>
              <a:t> sender As </a:t>
            </a:r>
            <a:r>
              <a:rPr lang="en-US" sz="1400" dirty="0" err="1">
                <a:solidFill>
                  <a:srgbClr val="0070C0"/>
                </a:solidFill>
              </a:rPr>
              <a:t>System.Object</a:t>
            </a:r>
            <a:r>
              <a:rPr lang="en-US" sz="1400" dirty="0">
                <a:solidFill>
                  <a:srgbClr val="0070C0"/>
                </a:solidFill>
              </a:rPr>
              <a:t>, </a:t>
            </a:r>
            <a:r>
              <a:rPr lang="en-US" sz="1400" dirty="0" err="1">
                <a:solidFill>
                  <a:srgbClr val="0070C0"/>
                </a:solidFill>
              </a:rPr>
              <a:t>ByVal</a:t>
            </a:r>
            <a:r>
              <a:rPr lang="en-US" sz="1400" dirty="0">
                <a:solidFill>
                  <a:srgbClr val="0070C0"/>
                </a:solidFill>
              </a:rPr>
              <a:t> e As </a:t>
            </a:r>
            <a:r>
              <a:rPr lang="en-US" sz="1400" dirty="0" err="1">
                <a:solidFill>
                  <a:srgbClr val="0070C0"/>
                </a:solidFill>
              </a:rPr>
              <a:t>System.EventArgs</a:t>
            </a:r>
            <a:r>
              <a:rPr lang="en-US" sz="1400" dirty="0">
                <a:solidFill>
                  <a:srgbClr val="0070C0"/>
                </a:solidFill>
              </a:rPr>
              <a:t>) Handles Button1.Click</a:t>
            </a:r>
          </a:p>
          <a:p>
            <a:pPr algn="l" rtl="0"/>
            <a:r>
              <a:rPr lang="en-US" sz="1400" dirty="0"/>
              <a:t>        </a:t>
            </a:r>
            <a:r>
              <a:rPr lang="en-US" sz="1400" dirty="0">
                <a:solidFill>
                  <a:srgbClr val="0070C0"/>
                </a:solidFill>
              </a:rPr>
              <a:t>If</a:t>
            </a:r>
            <a:r>
              <a:rPr lang="en-US" sz="1400" dirty="0"/>
              <a:t> TextBox1.Text = 1 Then</a:t>
            </a:r>
          </a:p>
          <a:p>
            <a:pPr algn="l" rtl="0"/>
            <a:r>
              <a:rPr lang="en-US" sz="1400" dirty="0">
                <a:solidFill>
                  <a:srgbClr val="0070C0"/>
                </a:solidFill>
              </a:rPr>
              <a:t>            Call </a:t>
            </a:r>
            <a:r>
              <a:rPr lang="en-US" sz="1400" dirty="0"/>
              <a:t>running</a:t>
            </a:r>
            <a:r>
              <a:rPr lang="en-US" sz="1400" dirty="0" smtClean="0"/>
              <a:t>()  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b="1" dirty="0" smtClean="0">
                <a:solidFill>
                  <a:srgbClr val="00B050"/>
                </a:solidFill>
              </a:rPr>
              <a:t>‘</a:t>
            </a:r>
            <a:r>
              <a:rPr lang="ar-SA" sz="1400" b="1" dirty="0" smtClean="0">
                <a:solidFill>
                  <a:srgbClr val="00B050"/>
                </a:solidFill>
              </a:rPr>
              <a:t>تم </a:t>
            </a:r>
            <a:r>
              <a:rPr lang="ar-SA" sz="1400" b="1" dirty="0" err="1" smtClean="0">
                <a:solidFill>
                  <a:srgbClr val="00B050"/>
                </a:solidFill>
              </a:rPr>
              <a:t>استدعا</a:t>
            </a:r>
            <a:r>
              <a:rPr lang="ar-SA" sz="1400" b="1" dirty="0" smtClean="0">
                <a:solidFill>
                  <a:srgbClr val="00B050"/>
                </a:solidFill>
              </a:rPr>
              <a:t> داله من </a:t>
            </a:r>
            <a:r>
              <a:rPr lang="ar-SA" sz="1400" b="1" dirty="0" err="1" smtClean="0">
                <a:solidFill>
                  <a:srgbClr val="00B050"/>
                </a:solidFill>
              </a:rPr>
              <a:t>الميودل</a:t>
            </a:r>
            <a:r>
              <a:rPr lang="ar-SA" sz="1400" b="1" dirty="0" smtClean="0">
                <a:solidFill>
                  <a:srgbClr val="00B050"/>
                </a:solidFill>
              </a:rPr>
              <a:t> </a:t>
            </a:r>
            <a:endParaRPr lang="en-US" sz="1400" b="1" dirty="0">
              <a:solidFill>
                <a:srgbClr val="00B050"/>
              </a:solidFill>
            </a:endParaRPr>
          </a:p>
          <a:p>
            <a:pPr algn="l" rtl="0"/>
            <a:r>
              <a:rPr lang="en-US" sz="1400" dirty="0"/>
              <a:t>        </a:t>
            </a:r>
            <a:r>
              <a:rPr lang="en-US" sz="1400" dirty="0" err="1">
                <a:solidFill>
                  <a:srgbClr val="0070C0"/>
                </a:solidFill>
              </a:rPr>
              <a:t>ElseIf</a:t>
            </a:r>
            <a:r>
              <a:rPr lang="en-US" sz="1400" dirty="0"/>
              <a:t> TextBox1.Text = 0 Then</a:t>
            </a:r>
          </a:p>
          <a:p>
            <a:pPr algn="l" rtl="0"/>
            <a:r>
              <a:rPr lang="en-US" sz="1400" dirty="0" smtClean="0"/>
              <a:t>            </a:t>
            </a:r>
            <a:r>
              <a:rPr lang="en-US" sz="1400" dirty="0" smtClean="0">
                <a:solidFill>
                  <a:srgbClr val="0070C0"/>
                </a:solidFill>
              </a:rPr>
              <a:t>Call</a:t>
            </a:r>
            <a:r>
              <a:rPr lang="en-US" sz="1400" dirty="0" smtClean="0"/>
              <a:t> off() </a:t>
            </a:r>
            <a:r>
              <a:rPr lang="en-US" sz="1400" b="1" dirty="0">
                <a:solidFill>
                  <a:srgbClr val="00B050"/>
                </a:solidFill>
              </a:rPr>
              <a:t>‘</a:t>
            </a:r>
            <a:r>
              <a:rPr lang="ar-SA" sz="1400" b="1" dirty="0">
                <a:solidFill>
                  <a:srgbClr val="00B050"/>
                </a:solidFill>
              </a:rPr>
              <a:t>تم </a:t>
            </a:r>
            <a:r>
              <a:rPr lang="ar-SA" sz="1400" b="1" dirty="0" err="1">
                <a:solidFill>
                  <a:srgbClr val="00B050"/>
                </a:solidFill>
              </a:rPr>
              <a:t>استدعا</a:t>
            </a:r>
            <a:r>
              <a:rPr lang="ar-SA" sz="1400" b="1" dirty="0">
                <a:solidFill>
                  <a:srgbClr val="00B050"/>
                </a:solidFill>
              </a:rPr>
              <a:t> داله من </a:t>
            </a:r>
            <a:r>
              <a:rPr lang="ar-SA" sz="1400" b="1" dirty="0" err="1">
                <a:solidFill>
                  <a:srgbClr val="00B050"/>
                </a:solidFill>
              </a:rPr>
              <a:t>الميودل</a:t>
            </a:r>
            <a:r>
              <a:rPr lang="ar-SA" sz="1400" b="1" dirty="0">
                <a:solidFill>
                  <a:srgbClr val="00B050"/>
                </a:solidFill>
              </a:rPr>
              <a:t> </a:t>
            </a:r>
            <a:r>
              <a:rPr lang="ar-SA" sz="1400" b="1" dirty="0" smtClean="0">
                <a:solidFill>
                  <a:srgbClr val="00B050"/>
                </a:solidFill>
              </a:rPr>
              <a:t>           </a:t>
            </a:r>
            <a:endParaRPr lang="en-US" sz="1400" dirty="0" smtClean="0"/>
          </a:p>
          <a:p>
            <a:pPr algn="l" rtl="0"/>
            <a:r>
              <a:rPr lang="en-US" sz="1400" dirty="0" smtClean="0">
                <a:solidFill>
                  <a:srgbClr val="0070C0"/>
                </a:solidFill>
              </a:rPr>
              <a:t>        </a:t>
            </a:r>
            <a:r>
              <a:rPr lang="en-US" sz="1400" dirty="0">
                <a:solidFill>
                  <a:srgbClr val="0070C0"/>
                </a:solidFill>
              </a:rPr>
              <a:t>End If</a:t>
            </a:r>
          </a:p>
          <a:p>
            <a:pPr algn="l" rtl="0"/>
            <a:r>
              <a:rPr lang="en-US" sz="1400" dirty="0">
                <a:solidFill>
                  <a:srgbClr val="0070C0"/>
                </a:solidFill>
              </a:rPr>
              <a:t>    End Sub</a:t>
            </a:r>
            <a:endParaRPr lang="ar-SA" sz="1400" dirty="0">
              <a:solidFill>
                <a:srgbClr val="0070C0"/>
              </a:solidFill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2123728" y="3789040"/>
            <a:ext cx="1152128" cy="7920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4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b="1" u="sng" dirty="0" smtClean="0"/>
              <a:t>ما هي </a:t>
            </a:r>
            <a:r>
              <a:rPr lang="ar-SA" dirty="0" smtClean="0"/>
              <a:t>الدوال </a:t>
            </a:r>
            <a:r>
              <a:rPr lang="en-US" b="1" u="sng" dirty="0"/>
              <a:t>Function</a:t>
            </a:r>
            <a:r>
              <a:rPr lang="ar-SA" dirty="0"/>
              <a:t> </a:t>
            </a:r>
            <a:r>
              <a:rPr lang="en-US" b="1" u="sng" dirty="0" smtClean="0"/>
              <a:t>؟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u="sng" dirty="0"/>
              <a:t>1</a:t>
            </a:r>
            <a:r>
              <a:rPr lang="ar-SA" b="1" u="sng" dirty="0">
                <a:solidFill>
                  <a:srgbClr val="FF0000"/>
                </a:solidFill>
              </a:rPr>
              <a:t> </a:t>
            </a:r>
            <a:r>
              <a:rPr lang="ar-SA" b="1" u="sng" dirty="0">
                <a:solidFill>
                  <a:schemeClr val="bg1"/>
                </a:solidFill>
              </a:rPr>
              <a:t>- </a:t>
            </a:r>
            <a:r>
              <a:rPr lang="ar-SA" b="1" u="sng" dirty="0" smtClean="0">
                <a:solidFill>
                  <a:schemeClr val="bg1"/>
                </a:solidFill>
              </a:rPr>
              <a:t>ما هي ال </a:t>
            </a:r>
            <a:r>
              <a:rPr lang="en-US" b="1" u="sng" dirty="0" smtClean="0">
                <a:solidFill>
                  <a:schemeClr val="bg1"/>
                </a:solidFill>
              </a:rPr>
              <a:t>Function ؟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b="1" dirty="0"/>
              <a:t>ال </a:t>
            </a:r>
            <a:r>
              <a:rPr lang="en-US" b="1" dirty="0"/>
              <a:t>Function </a:t>
            </a:r>
            <a:r>
              <a:rPr lang="ar-SA" b="1" dirty="0"/>
              <a:t>هو تجميع لعدة </a:t>
            </a:r>
            <a:r>
              <a:rPr lang="ar-SA" b="1" dirty="0" err="1"/>
              <a:t>أكواد</a:t>
            </a:r>
            <a:r>
              <a:rPr lang="ar-SA" b="1" dirty="0"/>
              <a:t> </a:t>
            </a:r>
            <a:r>
              <a:rPr lang="ar-SA" b="1" dirty="0" smtClean="0"/>
              <a:t>تحت </a:t>
            </a:r>
            <a:r>
              <a:rPr lang="ar-SA" b="1" dirty="0"/>
              <a:t>مسمى واحد و يمكن إضافة متغيرات أثناء نداء هذه ال </a:t>
            </a:r>
            <a:r>
              <a:rPr lang="en-US" b="1" dirty="0"/>
              <a:t>Function </a:t>
            </a:r>
            <a:r>
              <a:rPr lang="ar-SA" b="1" dirty="0" smtClean="0"/>
              <a:t>و </a:t>
            </a:r>
            <a:r>
              <a:rPr lang="ar-SA" b="1" dirty="0"/>
              <a:t>توضع ال </a:t>
            </a:r>
            <a:r>
              <a:rPr lang="en-US" b="1" dirty="0"/>
              <a:t>Function </a:t>
            </a:r>
            <a:r>
              <a:rPr lang="ar-SA" b="1" dirty="0"/>
              <a:t>في مكان </a:t>
            </a:r>
            <a:r>
              <a:rPr lang="en-US" b="1" dirty="0"/>
              <a:t>General </a:t>
            </a:r>
            <a:r>
              <a:rPr lang="ar-SA" b="1" dirty="0"/>
              <a:t>مكان </a:t>
            </a:r>
            <a:r>
              <a:rPr lang="ar-SA" b="1" dirty="0" smtClean="0"/>
              <a:t>التصريحات ولابد أن تعود بقيمة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مثال </a:t>
            </a:r>
            <a:r>
              <a:rPr lang="ar-SA" b="1" dirty="0" smtClean="0"/>
              <a:t>لدالة بدون </a:t>
            </a:r>
            <a:r>
              <a:rPr lang="ar-SA" b="1" dirty="0"/>
              <a:t>متغيرات </a:t>
            </a:r>
            <a:r>
              <a:rPr lang="ar-SA" b="1" dirty="0" smtClean="0"/>
              <a:t>...</a:t>
            </a:r>
          </a:p>
          <a:p>
            <a:pPr fontAlgn="base"/>
            <a:r>
              <a:rPr lang="ar-EG" b="1" dirty="0">
                <a:solidFill>
                  <a:schemeClr val="bg1"/>
                </a:solidFill>
              </a:rPr>
              <a:t>شروط </a:t>
            </a:r>
            <a:r>
              <a:rPr lang="ar-SA" b="1" dirty="0" smtClean="0">
                <a:solidFill>
                  <a:schemeClr val="bg1"/>
                </a:solidFill>
              </a:rPr>
              <a:t>اختيار</a:t>
            </a:r>
            <a:r>
              <a:rPr lang="ar-EG" b="1" dirty="0" smtClean="0">
                <a:solidFill>
                  <a:schemeClr val="bg1"/>
                </a:solidFill>
              </a:rPr>
              <a:t>اسم </a:t>
            </a:r>
            <a:r>
              <a:rPr lang="ar-EG" b="1" dirty="0">
                <a:solidFill>
                  <a:schemeClr val="bg1"/>
                </a:solidFill>
              </a:rPr>
              <a:t>الإجراء الفرعي:</a:t>
            </a:r>
            <a:endParaRPr lang="ar-EG" dirty="0">
              <a:solidFill>
                <a:schemeClr val="bg1"/>
              </a:solidFill>
            </a:endParaRPr>
          </a:p>
          <a:p>
            <a:pPr fontAlgn="base"/>
            <a:r>
              <a:rPr lang="en-US" dirty="0"/>
              <a:t> </a:t>
            </a:r>
            <a:r>
              <a:rPr lang="ar-EG" dirty="0"/>
              <a:t>لا يبدأ </a:t>
            </a:r>
            <a:r>
              <a:rPr lang="ar-SA" dirty="0" smtClean="0"/>
              <a:t>الاسم </a:t>
            </a:r>
            <a:r>
              <a:rPr lang="ar-EG" dirty="0" smtClean="0"/>
              <a:t>بأرقام</a:t>
            </a:r>
            <a:r>
              <a:rPr lang="ar-EG" dirty="0"/>
              <a:t>.</a:t>
            </a:r>
          </a:p>
          <a:p>
            <a:pPr fontAlgn="base"/>
            <a:r>
              <a:rPr lang="en-US" dirty="0"/>
              <a:t> </a:t>
            </a:r>
            <a:r>
              <a:rPr lang="ar-EG" dirty="0"/>
              <a:t>لا يحتوي علي مسافات أو علامات خاصة.</a:t>
            </a:r>
          </a:p>
          <a:p>
            <a:pPr fontAlgn="base"/>
            <a:r>
              <a:rPr lang="en-US" dirty="0"/>
              <a:t> </a:t>
            </a:r>
            <a:r>
              <a:rPr lang="ar-EG" dirty="0"/>
              <a:t>يمكن أن يحتوي علي علامة </a:t>
            </a:r>
            <a:r>
              <a:rPr lang="en-US" dirty="0"/>
              <a:t>Underscore _</a:t>
            </a:r>
          </a:p>
          <a:p>
            <a:pPr fontAlgn="base"/>
            <a:r>
              <a:rPr lang="ar-EG" dirty="0"/>
              <a:t>لا يمكن أن يكون </a:t>
            </a:r>
            <a:r>
              <a:rPr lang="ar-SA" dirty="0" smtClean="0"/>
              <a:t>الاسم </a:t>
            </a:r>
            <a:r>
              <a:rPr lang="ar-EG" dirty="0" smtClean="0"/>
              <a:t>عبارة </a:t>
            </a:r>
            <a:r>
              <a:rPr lang="ar-EG" dirty="0"/>
              <a:t>عن كلمة محجوزة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21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الشكل العام لكتابه الدالة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b="1" dirty="0"/>
              <a:t>هذه </a:t>
            </a:r>
            <a:r>
              <a:rPr lang="en-US" b="1" dirty="0"/>
              <a:t>Function </a:t>
            </a:r>
            <a:r>
              <a:rPr lang="ar-SA" b="1" dirty="0"/>
              <a:t>تم تجميع </a:t>
            </a:r>
            <a:r>
              <a:rPr lang="ar-SA" b="1" dirty="0" smtClean="0"/>
              <a:t>فيها الكود </a:t>
            </a:r>
            <a:r>
              <a:rPr lang="ar-SA" b="1" dirty="0"/>
              <a:t>و يمكن نداءها </a:t>
            </a:r>
            <a:r>
              <a:rPr lang="ar-SA" b="1" dirty="0" smtClean="0"/>
              <a:t>داخل زر الحدث (</a:t>
            </a:r>
            <a:r>
              <a:rPr lang="en-US" b="1" dirty="0" smtClean="0"/>
              <a:t>button</a:t>
            </a:r>
            <a:r>
              <a:rPr lang="ar-SA" b="1" dirty="0" smtClean="0"/>
              <a:t>)</a:t>
            </a:r>
          </a:p>
          <a:p>
            <a:r>
              <a:rPr lang="ar-SA" dirty="0">
                <a:solidFill>
                  <a:schemeClr val="bg1"/>
                </a:solidFill>
              </a:rPr>
              <a:t>الشكل العام لكتابه الدالة </a:t>
            </a:r>
            <a:r>
              <a:rPr lang="ar-SA" dirty="0" smtClean="0">
                <a:solidFill>
                  <a:schemeClr val="bg1"/>
                </a:solidFill>
              </a:rPr>
              <a:t>:</a:t>
            </a:r>
          </a:p>
          <a:p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1547664" y="2996952"/>
            <a:ext cx="6048672" cy="158417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 fontAlgn="base"/>
            <a:r>
              <a:rPr lang="en-US" b="1" dirty="0"/>
              <a:t>Function</a:t>
            </a:r>
            <a:r>
              <a:rPr lang="en-US" dirty="0"/>
              <a:t> </a:t>
            </a:r>
            <a:r>
              <a:rPr lang="en-US" dirty="0" err="1"/>
              <a:t>FunctionName</a:t>
            </a:r>
            <a:r>
              <a:rPr lang="en-US" dirty="0"/>
              <a:t>(arguments)</a:t>
            </a:r>
          </a:p>
          <a:p>
            <a:pPr algn="l" rtl="0" fontAlgn="base"/>
            <a:r>
              <a:rPr lang="en-US" dirty="0"/>
              <a:t>'</a:t>
            </a:r>
            <a:r>
              <a:rPr lang="ar-SA" dirty="0"/>
              <a:t>الأوامر المراد </a:t>
            </a:r>
            <a:r>
              <a:rPr lang="ar-SA" dirty="0" smtClean="0"/>
              <a:t>تنفيذها</a:t>
            </a:r>
            <a:endParaRPr lang="en-US" dirty="0" smtClean="0"/>
          </a:p>
          <a:p>
            <a:pPr algn="l" rtl="0" fontAlgn="base"/>
            <a:r>
              <a:rPr lang="en-US" dirty="0" smtClean="0">
                <a:solidFill>
                  <a:srgbClr val="FF0000"/>
                </a:solidFill>
              </a:rPr>
              <a:t>Return</a:t>
            </a:r>
            <a:r>
              <a:rPr lang="en-US" dirty="0" smtClean="0"/>
              <a:t> value</a:t>
            </a:r>
            <a:endParaRPr lang="ar-SA" dirty="0"/>
          </a:p>
          <a:p>
            <a:pPr algn="l" rtl="0" fontAlgn="base"/>
            <a:r>
              <a:rPr lang="en-US" b="1" dirty="0"/>
              <a:t>End Function</a:t>
            </a:r>
            <a:endParaRPr lang="en-US" dirty="0"/>
          </a:p>
          <a:p>
            <a:pPr algn="l"/>
            <a:endParaRPr lang="ar-SA" dirty="0"/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3131840" y="3789040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وسيلة شرح على شكل سحابة 6"/>
          <p:cNvSpPr/>
          <p:nvPr/>
        </p:nvSpPr>
        <p:spPr>
          <a:xfrm>
            <a:off x="4139952" y="3789040"/>
            <a:ext cx="1944216" cy="1368152"/>
          </a:xfrm>
          <a:prstGeom prst="cloudCallout">
            <a:avLst>
              <a:gd name="adj1" fmla="val -100787"/>
              <a:gd name="adj2" fmla="val -4777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هنا لابد ان ترجع قيمه للدالة </a:t>
            </a:r>
            <a:endParaRPr lang="ar-SA" b="1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954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u="sng" dirty="0"/>
              <a:t>فائدتها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u="sng" dirty="0">
                <a:solidFill>
                  <a:schemeClr val="bg1"/>
                </a:solidFill>
              </a:rPr>
              <a:t>2 - ما فائدتها ؟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تفيد في إمكانية تجميع </a:t>
            </a:r>
            <a:r>
              <a:rPr lang="ar-SA" b="1" dirty="0" smtClean="0"/>
              <a:t>وتنظيم عدة </a:t>
            </a:r>
            <a:r>
              <a:rPr lang="ar-SA" b="1" dirty="0" err="1"/>
              <a:t>أكواد</a:t>
            </a:r>
            <a:r>
              <a:rPr lang="ar-SA" b="1" dirty="0"/>
              <a:t> لاحظت أنك ستستعملها مرارا ، فيمكنك مناداتها كلها بكلمة واحدة </a:t>
            </a:r>
            <a:r>
              <a:rPr lang="ar-SA" b="1" dirty="0" smtClean="0"/>
              <a:t>فقط</a:t>
            </a:r>
          </a:p>
          <a:p>
            <a:endParaRPr lang="ar-SA" b="1" dirty="0" smtClean="0"/>
          </a:p>
          <a:p>
            <a:r>
              <a:rPr lang="ar-SA" dirty="0">
                <a:solidFill>
                  <a:srgbClr val="FF0000"/>
                </a:solidFill>
              </a:rPr>
              <a:t>ملاحظة</a:t>
            </a:r>
            <a:r>
              <a:rPr lang="ar-SA" dirty="0"/>
              <a:t> : </a:t>
            </a:r>
            <a:r>
              <a:rPr lang="ar-SA" b="1" dirty="0"/>
              <a:t>هناك بعض الكلمات المحجوزة التي لا يمكن وضعها </a:t>
            </a:r>
            <a:r>
              <a:rPr lang="ar-SA" b="1" dirty="0" smtClean="0"/>
              <a:t>كاسم </a:t>
            </a:r>
            <a:r>
              <a:rPr lang="ar-SA" b="1" dirty="0" err="1" smtClean="0"/>
              <a:t>لل</a:t>
            </a:r>
            <a:r>
              <a:rPr lang="ar-SA" b="1" dirty="0" smtClean="0"/>
              <a:t> </a:t>
            </a:r>
            <a:r>
              <a:rPr lang="en-US" b="1" dirty="0"/>
              <a:t>Function </a:t>
            </a:r>
            <a:r>
              <a:rPr lang="ar-SA" b="1" dirty="0"/>
              <a:t>مثلا </a:t>
            </a:r>
            <a:endParaRPr lang="ar-SA" b="1" dirty="0" smtClean="0"/>
          </a:p>
          <a:p>
            <a:r>
              <a:rPr lang="en-US" b="1" dirty="0" smtClean="0"/>
              <a:t>close </a:t>
            </a:r>
            <a:r>
              <a:rPr lang="en-US" b="1" dirty="0"/>
              <a:t>,</a:t>
            </a:r>
            <a:r>
              <a:rPr lang="en-US" b="1" dirty="0" err="1"/>
              <a:t>sub,dim</a:t>
            </a:r>
            <a:endParaRPr lang="ar-SA" dirty="0"/>
          </a:p>
          <a:p>
            <a:pPr marL="0" indent="0">
              <a:buNone/>
            </a:pP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454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الإجراءات </a:t>
            </a:r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</a:t>
            </a:r>
            <a:r>
              <a:rPr lang="en-US" dirty="0"/>
              <a:t> </a:t>
            </a:r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Procedure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/>
              <a:t>هي عبارة عن برنامج فرعي نقوم بتخزين فيه بعض الأوامر المراد تنفيذها عن النداء عليه ولا يعود بأي قيم</a:t>
            </a:r>
            <a:r>
              <a:rPr lang="ar-SA" dirty="0" smtClean="0"/>
              <a:t>.</a:t>
            </a:r>
          </a:p>
          <a:p>
            <a:pPr fontAlgn="base"/>
            <a:r>
              <a:rPr lang="ar-EG" b="1" dirty="0">
                <a:solidFill>
                  <a:schemeClr val="bg1"/>
                </a:solidFill>
              </a:rPr>
              <a:t>شروط </a:t>
            </a:r>
            <a:r>
              <a:rPr lang="ar-SA" b="1" dirty="0" smtClean="0">
                <a:solidFill>
                  <a:schemeClr val="bg1"/>
                </a:solidFill>
              </a:rPr>
              <a:t>اختيار </a:t>
            </a:r>
            <a:r>
              <a:rPr lang="ar-EG" b="1" dirty="0" smtClean="0">
                <a:solidFill>
                  <a:schemeClr val="bg1"/>
                </a:solidFill>
              </a:rPr>
              <a:t>اسم </a:t>
            </a:r>
            <a:r>
              <a:rPr lang="ar-EG" b="1" dirty="0">
                <a:solidFill>
                  <a:schemeClr val="bg1"/>
                </a:solidFill>
              </a:rPr>
              <a:t>الإجراء الفرعي:</a:t>
            </a:r>
            <a:endParaRPr lang="ar-EG" dirty="0">
              <a:solidFill>
                <a:schemeClr val="bg1"/>
              </a:solidFill>
            </a:endParaRPr>
          </a:p>
          <a:p>
            <a:pPr fontAlgn="base"/>
            <a:r>
              <a:rPr lang="en-US" dirty="0"/>
              <a:t> </a:t>
            </a:r>
            <a:r>
              <a:rPr lang="ar-EG" dirty="0"/>
              <a:t>لا يبدأ </a:t>
            </a:r>
            <a:r>
              <a:rPr lang="ar-SA" dirty="0" smtClean="0"/>
              <a:t>الاسم </a:t>
            </a:r>
            <a:r>
              <a:rPr lang="ar-EG" dirty="0" smtClean="0"/>
              <a:t>بأرقام</a:t>
            </a:r>
            <a:r>
              <a:rPr lang="ar-EG" dirty="0"/>
              <a:t>.</a:t>
            </a:r>
          </a:p>
          <a:p>
            <a:pPr fontAlgn="base"/>
            <a:r>
              <a:rPr lang="en-US" dirty="0"/>
              <a:t> </a:t>
            </a:r>
            <a:r>
              <a:rPr lang="ar-EG" dirty="0"/>
              <a:t>لا يحتوي علي مسافات أو علامات خاصة.</a:t>
            </a:r>
          </a:p>
          <a:p>
            <a:pPr fontAlgn="base"/>
            <a:r>
              <a:rPr lang="en-US" dirty="0"/>
              <a:t> </a:t>
            </a:r>
            <a:r>
              <a:rPr lang="ar-EG" dirty="0"/>
              <a:t>يمكن أن يحتوي علي علامة </a:t>
            </a:r>
            <a:r>
              <a:rPr lang="en-US" dirty="0" smtClean="0"/>
              <a:t>Underscore</a:t>
            </a:r>
            <a:r>
              <a:rPr lang="en-US" dirty="0"/>
              <a:t> </a:t>
            </a:r>
            <a:r>
              <a:rPr lang="en-US" dirty="0" smtClean="0"/>
              <a:t>_</a:t>
            </a:r>
          </a:p>
          <a:p>
            <a:pPr fontAlgn="base"/>
            <a:r>
              <a:rPr lang="ar-EG" dirty="0" smtClean="0"/>
              <a:t>لا </a:t>
            </a:r>
            <a:r>
              <a:rPr lang="ar-EG" dirty="0"/>
              <a:t>يمكن أن يكون </a:t>
            </a:r>
            <a:r>
              <a:rPr lang="ar-SA" dirty="0" smtClean="0"/>
              <a:t>الاسم </a:t>
            </a:r>
            <a:r>
              <a:rPr lang="ar-EG" dirty="0" smtClean="0"/>
              <a:t>عبارة </a:t>
            </a:r>
            <a:r>
              <a:rPr lang="ar-EG" dirty="0"/>
              <a:t>عن كلمة محجوزة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923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الإجراءات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/>
              <a:t>شرح </a:t>
            </a:r>
            <a:r>
              <a:rPr lang="en-US" dirty="0"/>
              <a:t>Sub Procedure </a:t>
            </a:r>
            <a:r>
              <a:rPr lang="ar-SA" dirty="0"/>
              <a:t>او </a:t>
            </a:r>
            <a:r>
              <a:rPr lang="en-US" dirty="0"/>
              <a:t>sub </a:t>
            </a:r>
            <a:r>
              <a:rPr lang="ar-SA" dirty="0"/>
              <a:t>والتي تستخدم في اختصار كود معين واستدعائه بطريقة  </a:t>
            </a:r>
            <a:r>
              <a:rPr lang="ar-SA" dirty="0" smtClean="0"/>
              <a:t>سهله</a:t>
            </a:r>
          </a:p>
          <a:p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899592" y="2348880"/>
            <a:ext cx="7128792" cy="36724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Public Class Form1</a:t>
            </a:r>
          </a:p>
          <a:p>
            <a:pPr algn="l"/>
            <a:r>
              <a:rPr lang="en-US" dirty="0"/>
              <a:t>    Sub </a:t>
            </a:r>
            <a:r>
              <a:rPr lang="en-US" b="1" dirty="0" err="1">
                <a:solidFill>
                  <a:srgbClr val="FF0000"/>
                </a:solidFill>
              </a:rPr>
              <a:t>Givemessage</a:t>
            </a:r>
            <a:r>
              <a:rPr lang="en-US" b="1" dirty="0">
                <a:solidFill>
                  <a:srgbClr val="FF0000"/>
                </a:solidFill>
              </a:rPr>
              <a:t>(</a:t>
            </a:r>
            <a:r>
              <a:rPr lang="en-US" dirty="0"/>
              <a:t>)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        </a:t>
            </a:r>
            <a:r>
              <a:rPr lang="en-US" dirty="0" err="1"/>
              <a:t>MessageBox.Show</a:t>
            </a:r>
            <a:r>
              <a:rPr lang="en-US" dirty="0"/>
              <a:t>("I am </a:t>
            </a:r>
            <a:r>
              <a:rPr lang="en-US" dirty="0" err="1"/>
              <a:t>coll</a:t>
            </a:r>
            <a:r>
              <a:rPr lang="en-US" dirty="0"/>
              <a:t> for using Subs")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    </a:t>
            </a:r>
            <a:r>
              <a:rPr lang="en-US" b="1" dirty="0"/>
              <a:t>End</a:t>
            </a:r>
            <a:r>
              <a:rPr lang="en-US" dirty="0"/>
              <a:t> Sub  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dirty="0"/>
              <a:t>    Private Sub Button1_Click(</a:t>
            </a:r>
            <a:r>
              <a:rPr lang="en-US" dirty="0" err="1"/>
              <a:t>ByVal</a:t>
            </a:r>
            <a:r>
              <a:rPr lang="en-US" dirty="0"/>
              <a:t> sender </a:t>
            </a:r>
            <a:r>
              <a:rPr lang="en-US" b="1" dirty="0"/>
              <a:t>As</a:t>
            </a:r>
            <a:r>
              <a:rPr lang="en-US" dirty="0"/>
              <a:t> </a:t>
            </a:r>
            <a:r>
              <a:rPr lang="en-US" dirty="0" err="1"/>
              <a:t>System.Object</a:t>
            </a:r>
            <a:r>
              <a:rPr lang="en-US" dirty="0"/>
              <a:t>, </a:t>
            </a:r>
            <a:r>
              <a:rPr lang="en-US" dirty="0" err="1"/>
              <a:t>ByVal</a:t>
            </a:r>
            <a:r>
              <a:rPr lang="en-US" dirty="0"/>
              <a:t> e </a:t>
            </a:r>
            <a:r>
              <a:rPr lang="en-US" b="1" dirty="0"/>
              <a:t>As</a:t>
            </a:r>
            <a:r>
              <a:rPr lang="en-US" dirty="0"/>
              <a:t> </a:t>
            </a:r>
            <a:r>
              <a:rPr lang="en-US" dirty="0" err="1"/>
              <a:t>System.EventArgs</a:t>
            </a:r>
            <a:r>
              <a:rPr lang="en-US" dirty="0"/>
              <a:t>) Handles Button1.Click</a:t>
            </a:r>
          </a:p>
          <a:p>
            <a:pPr algn="l"/>
            <a:r>
              <a:rPr lang="en-US" dirty="0"/>
              <a:t>     </a:t>
            </a:r>
            <a:r>
              <a:rPr lang="en-US" b="1" dirty="0">
                <a:solidFill>
                  <a:srgbClr val="FF0000"/>
                </a:solidFill>
              </a:rPr>
              <a:t>   Call </a:t>
            </a:r>
            <a:r>
              <a:rPr lang="en-US" b="1" dirty="0" err="1">
                <a:solidFill>
                  <a:srgbClr val="FF0000"/>
                </a:solidFill>
              </a:rPr>
              <a:t>Givemessage</a:t>
            </a:r>
            <a:r>
              <a:rPr lang="en-US" b="1" dirty="0">
                <a:solidFill>
                  <a:srgbClr val="FF0000"/>
                </a:solidFill>
              </a:rPr>
              <a:t>()</a:t>
            </a:r>
          </a:p>
          <a:p>
            <a:pPr algn="l"/>
            <a:r>
              <a:rPr lang="en-US" dirty="0"/>
              <a:t>    </a:t>
            </a:r>
            <a:r>
              <a:rPr lang="en-US" b="1" dirty="0"/>
              <a:t>End</a:t>
            </a:r>
            <a:r>
              <a:rPr lang="en-US" dirty="0"/>
              <a:t> Sub</a:t>
            </a:r>
          </a:p>
          <a:p>
            <a:pPr algn="l"/>
            <a:endParaRPr lang="ar-SA" dirty="0"/>
          </a:p>
        </p:txBody>
      </p:sp>
      <p:cxnSp>
        <p:nvCxnSpPr>
          <p:cNvPr id="6" name="رابط كسهم مستقيم 5"/>
          <p:cNvCxnSpPr/>
          <p:nvPr/>
        </p:nvCxnSpPr>
        <p:spPr>
          <a:xfrm flipH="1" flipV="1">
            <a:off x="3635896" y="5207456"/>
            <a:ext cx="338437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وسيلة شرح على شكل سحابة 7"/>
          <p:cNvSpPr/>
          <p:nvPr/>
        </p:nvSpPr>
        <p:spPr>
          <a:xfrm>
            <a:off x="7164288" y="4559384"/>
            <a:ext cx="1440160" cy="1584176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هنا تم استدعاء الاجراء </a:t>
            </a:r>
            <a:endParaRPr lang="ar-SA" b="1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9272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/>
              <a:t>مثال(حساب المتوسط الحسابي لثلاثة أعداد</a:t>
            </a:r>
            <a:r>
              <a:rPr lang="ar-EG" b="1" dirty="0" smtClean="0"/>
              <a:t>):</a:t>
            </a:r>
            <a:endParaRPr lang="ar-SA" b="1" dirty="0" smtClean="0"/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ar-EG" b="1" dirty="0"/>
              <a:t>هذا الإجراء يقوم بحساب المتوسط الحسابي لثلاثة ولن يتم تنفيذ هذا الإجراء الي أن نقوم بالنداء عليه (استدعائه).</a:t>
            </a:r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1043608" y="2060848"/>
            <a:ext cx="7848872" cy="28083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 fontAlgn="base"/>
            <a:r>
              <a:rPr lang="en-US" dirty="0"/>
              <a:t>    </a:t>
            </a:r>
            <a:r>
              <a:rPr lang="en-US" b="1" dirty="0"/>
              <a:t>Sub 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calculateAVG</a:t>
            </a:r>
            <a:r>
              <a:rPr lang="en-US" dirty="0"/>
              <a:t> </a:t>
            </a:r>
            <a:r>
              <a:rPr lang="en-US" b="1" dirty="0"/>
              <a:t>(</a:t>
            </a:r>
            <a:r>
              <a:rPr lang="en-US" dirty="0" err="1"/>
              <a:t>intX</a:t>
            </a:r>
            <a:r>
              <a:rPr lang="en-US" b="1" dirty="0"/>
              <a:t> As Integer, </a:t>
            </a:r>
            <a:r>
              <a:rPr lang="en-US" dirty="0" err="1"/>
              <a:t>inty</a:t>
            </a:r>
            <a:r>
              <a:rPr lang="en-US" b="1" dirty="0"/>
              <a:t> As Integer, </a:t>
            </a:r>
            <a:r>
              <a:rPr lang="en-US" dirty="0" err="1"/>
              <a:t>intZ</a:t>
            </a:r>
            <a:r>
              <a:rPr lang="en-US" b="1" dirty="0"/>
              <a:t> As Integer)</a:t>
            </a:r>
            <a:endParaRPr lang="en-US" dirty="0"/>
          </a:p>
          <a:p>
            <a:pPr algn="l" rtl="0" fontAlgn="base"/>
            <a:r>
              <a:rPr lang="en-US" b="1" dirty="0"/>
              <a:t>Dim</a:t>
            </a:r>
            <a:r>
              <a:rPr lang="en-US" dirty="0"/>
              <a:t> Result As </a:t>
            </a:r>
            <a:r>
              <a:rPr lang="en-US" b="1" dirty="0"/>
              <a:t>Double</a:t>
            </a:r>
            <a:endParaRPr lang="en-US" dirty="0"/>
          </a:p>
          <a:p>
            <a:pPr algn="l" rtl="0" fontAlgn="base"/>
            <a:r>
              <a:rPr lang="en-US" dirty="0"/>
              <a:t>Result = (</a:t>
            </a:r>
            <a:r>
              <a:rPr lang="en-US" dirty="0" err="1"/>
              <a:t>intX</a:t>
            </a:r>
            <a:r>
              <a:rPr lang="en-US" dirty="0"/>
              <a:t> + </a:t>
            </a:r>
            <a:r>
              <a:rPr lang="en-US" dirty="0" err="1"/>
              <a:t>inty</a:t>
            </a:r>
            <a:r>
              <a:rPr lang="en-US" dirty="0"/>
              <a:t> + </a:t>
            </a:r>
            <a:r>
              <a:rPr lang="en-US" dirty="0" err="1"/>
              <a:t>intZ</a:t>
            </a:r>
            <a:r>
              <a:rPr lang="en-US" dirty="0"/>
              <a:t>) / 3</a:t>
            </a:r>
          </a:p>
          <a:p>
            <a:pPr algn="l" rtl="0" fontAlgn="base"/>
            <a:r>
              <a:rPr lang="en-US" b="1" dirty="0" err="1"/>
              <a:t>MsgBox</a:t>
            </a:r>
            <a:r>
              <a:rPr lang="en-US" dirty="0"/>
              <a:t> </a:t>
            </a:r>
            <a:r>
              <a:rPr lang="en-US" dirty="0" smtClean="0"/>
              <a:t>(Result)</a:t>
            </a:r>
            <a:endParaRPr lang="en-US" dirty="0"/>
          </a:p>
          <a:p>
            <a:pPr algn="l" rtl="0" fontAlgn="base"/>
            <a:r>
              <a:rPr lang="en-US" b="1" dirty="0"/>
              <a:t>End Sub</a:t>
            </a:r>
            <a:endParaRPr lang="en-US" dirty="0"/>
          </a:p>
          <a:p>
            <a:pPr algn="l"/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9553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u="sng" dirty="0"/>
              <a:t>تشغيل الإجراء: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/>
              <a:t>يتم تشغيل الإجراء بمجرد ذكر اسم الإجراء وتمرير قيم المعاملات الخاصة به له كما هو موضح بالكود التالي</a:t>
            </a:r>
            <a:r>
              <a:rPr lang="ar-SA" dirty="0" smtClean="0"/>
              <a:t>:</a:t>
            </a:r>
          </a:p>
          <a:p>
            <a:endParaRPr lang="en-US" dirty="0" smtClean="0"/>
          </a:p>
          <a:p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86056" y="2636912"/>
            <a:ext cx="7128792" cy="20882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 fontAlgn="base"/>
            <a:r>
              <a:rPr lang="en-US" dirty="0"/>
              <a:t>    </a:t>
            </a:r>
            <a:r>
              <a:rPr lang="en-US" b="1" dirty="0"/>
              <a:t>Private Sub </a:t>
            </a:r>
            <a:r>
              <a:rPr lang="en-US" b="1" dirty="0" err="1" smtClean="0"/>
              <a:t>button_Click</a:t>
            </a:r>
            <a:r>
              <a:rPr lang="en-US" b="1" dirty="0"/>
              <a:t>()</a:t>
            </a:r>
            <a:endParaRPr lang="en-US" dirty="0"/>
          </a:p>
          <a:p>
            <a:pPr algn="l" rtl="0" fontAlgn="base"/>
            <a:r>
              <a:rPr lang="en-US" dirty="0" err="1"/>
              <a:t>calculateAVG</a:t>
            </a:r>
            <a:r>
              <a:rPr lang="en-US" dirty="0"/>
              <a:t> </a:t>
            </a:r>
            <a:r>
              <a:rPr lang="en-US" dirty="0" smtClean="0"/>
              <a:t>(10</a:t>
            </a:r>
            <a:r>
              <a:rPr lang="en-US" dirty="0"/>
              <a:t>, 20, </a:t>
            </a:r>
            <a:r>
              <a:rPr lang="en-US" dirty="0" smtClean="0"/>
              <a:t>30)</a:t>
            </a:r>
            <a:endParaRPr lang="en-US" dirty="0"/>
          </a:p>
          <a:p>
            <a:pPr algn="l" rtl="0" fontAlgn="base"/>
            <a:r>
              <a:rPr lang="en-US" b="1" dirty="0"/>
              <a:t>End Sub</a:t>
            </a:r>
            <a:endParaRPr lang="en-US" dirty="0"/>
          </a:p>
          <a:p>
            <a:pPr algn="l" rtl="0" fontAlgn="base"/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064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bg1"/>
                </a:solidFill>
              </a:rPr>
              <a:t>3.</a:t>
            </a:r>
            <a:r>
              <a:rPr lang="ar-SA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وحده نمطيه  </a:t>
            </a:r>
            <a:r>
              <a:rPr lang="en-US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add module</a:t>
            </a:r>
            <a:endParaRPr lang="ar-SA" dirty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66C2F-C72E-4E81-8C92-FF8E9EEAF6CD}" type="slidenum">
              <a:rPr lang="ar-SA" smtClean="0"/>
              <a:t>9</a:t>
            </a:fld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893840"/>
          </a:xfrm>
        </p:spPr>
        <p:txBody>
          <a:bodyPr>
            <a:normAutofit lnSpcReduction="10000"/>
          </a:bodyPr>
          <a:lstStyle/>
          <a:p>
            <a:r>
              <a:rPr lang="ar-SA" dirty="0"/>
              <a:t>عند تعريفك الاجراء </a:t>
            </a:r>
            <a:r>
              <a:rPr lang="en-US" dirty="0"/>
              <a:t>sub</a:t>
            </a:r>
            <a:r>
              <a:rPr lang="ar-SA" dirty="0"/>
              <a:t>  اول داله </a:t>
            </a:r>
            <a:r>
              <a:rPr lang="en-US" dirty="0"/>
              <a:t>Function</a:t>
            </a:r>
            <a:r>
              <a:rPr lang="ar-SA" dirty="0"/>
              <a:t> في نموذج </a:t>
            </a:r>
            <a:r>
              <a:rPr lang="en-US" dirty="0"/>
              <a:t>form</a:t>
            </a:r>
            <a:r>
              <a:rPr lang="ar-SA" dirty="0"/>
              <a:t> واحد تستطيع استخدامها في انحاء البرنامج عن طريق وحده النمطية </a:t>
            </a:r>
            <a:endParaRPr lang="en-US" dirty="0"/>
          </a:p>
          <a:p>
            <a:endParaRPr lang="ar-SA" dirty="0" smtClean="0"/>
          </a:p>
          <a:p>
            <a:endParaRPr lang="ar-SA" dirty="0"/>
          </a:p>
        </p:txBody>
      </p:sp>
      <p:sp>
        <p:nvSpPr>
          <p:cNvPr id="6" name="مستطيل 5"/>
          <p:cNvSpPr/>
          <p:nvPr/>
        </p:nvSpPr>
        <p:spPr>
          <a:xfrm>
            <a:off x="4499992" y="2636912"/>
            <a:ext cx="4320480" cy="18722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اضيفي 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module </a:t>
            </a:r>
            <a:r>
              <a:rPr lang="ar-SA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على المشروع واعملي التالي :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ar-SA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باستخدام إجراء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  </a:t>
            </a:r>
            <a:r>
              <a:rPr lang="ar-SA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اعملي التالي :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ar-SA" dirty="0"/>
              <a:t>رساله " تشغيل "  باسم (</a:t>
            </a:r>
            <a:r>
              <a:rPr lang="en-US" dirty="0"/>
              <a:t>running</a:t>
            </a:r>
            <a:r>
              <a:rPr lang="ar-SA" dirty="0"/>
              <a:t>)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ar-SA" dirty="0"/>
              <a:t>رساله "ايقاف " باسم (</a:t>
            </a:r>
            <a:r>
              <a:rPr lang="en-US" dirty="0"/>
              <a:t>off</a:t>
            </a:r>
            <a:r>
              <a:rPr lang="ar-SA" dirty="0"/>
              <a:t>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6" t="23591" r="61827" b="45333"/>
          <a:stretch/>
        </p:blipFill>
        <p:spPr bwMode="auto">
          <a:xfrm>
            <a:off x="323528" y="2420888"/>
            <a:ext cx="4434513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972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177</TotalTime>
  <Words>318</Words>
  <Application>Microsoft Office PowerPoint</Application>
  <PresentationFormat>عرض على الشاشة (3:4)‏</PresentationFormat>
  <Paragraphs>94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Wingdings</vt:lpstr>
      <vt:lpstr>Wingdings 2</vt:lpstr>
      <vt:lpstr>مدني</vt:lpstr>
      <vt:lpstr>1.الدوال Function 2.الاجراءاتSub Procedure   3.وحده نمطيه   Add Module</vt:lpstr>
      <vt:lpstr>ما هي الدوال Function ؟</vt:lpstr>
      <vt:lpstr>الشكل العام لكتابه الدالة </vt:lpstr>
      <vt:lpstr>فائدتها</vt:lpstr>
      <vt:lpstr>الإجراءات Sub Procedure</vt:lpstr>
      <vt:lpstr>الإجراءات</vt:lpstr>
      <vt:lpstr>عرض تقديمي في PowerPoint</vt:lpstr>
      <vt:lpstr>تشغيل الإجراء:</vt:lpstr>
      <vt:lpstr>3.وحده نمطيه   add module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الدوال والأجراءت</dc:title>
  <dc:creator>user</dc:creator>
  <cp:lastModifiedBy>ADMIN</cp:lastModifiedBy>
  <cp:revision>17</cp:revision>
  <dcterms:created xsi:type="dcterms:W3CDTF">2016-11-21T05:21:08Z</dcterms:created>
  <dcterms:modified xsi:type="dcterms:W3CDTF">2017-08-09T14:10:10Z</dcterms:modified>
</cp:coreProperties>
</file>