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530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182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769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1932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079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886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311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791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686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706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851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355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0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400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74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283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406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61BEF0D-F0BB-DE4B-95CE-6DB70DBA9567}" type="datetimeFigureOut">
              <a:rPr lang="en-US" smtClean="0"/>
              <a:pPr/>
              <a:t>9/3/2016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2756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06000" algn="r" defTabSz="4572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r" defTabSz="4572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r" defTabSz="4572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r" defTabSz="4572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r" defTabSz="4572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عنوان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9600" dirty="0" smtClean="0"/>
              <a:t>Microsoft Access</a:t>
            </a:r>
            <a:endParaRPr lang="ar-SA" sz="9600" dirty="0"/>
          </a:p>
        </p:txBody>
      </p:sp>
      <p:sp>
        <p:nvSpPr>
          <p:cNvPr id="11" name="عنوان فرعي 10"/>
          <p:cNvSpPr>
            <a:spLocks noGrp="1"/>
          </p:cNvSpPr>
          <p:nvPr>
            <p:ph type="subTitle" idx="1"/>
          </p:nvPr>
        </p:nvSpPr>
        <p:spPr>
          <a:xfrm>
            <a:off x="1370693" y="3598341"/>
            <a:ext cx="9440034" cy="1049867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6"/>
                </a:solidFill>
              </a:rPr>
              <a:t>T/ Awa M. S. </a:t>
            </a:r>
            <a:r>
              <a:rPr lang="en-US" sz="3200" dirty="0" err="1" smtClean="0">
                <a:solidFill>
                  <a:schemeClr val="accent6"/>
                </a:solidFill>
              </a:rPr>
              <a:t>AlSarami</a:t>
            </a:r>
            <a:endParaRPr lang="ar-SA" sz="3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40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6000" dirty="0" smtClean="0">
                <a:solidFill>
                  <a:schemeClr val="accent6"/>
                </a:solidFill>
              </a:rPr>
              <a:t>التخطيط لقاعدة البيانات</a:t>
            </a:r>
            <a:br>
              <a:rPr lang="ar-SA" sz="6000" dirty="0" smtClean="0">
                <a:solidFill>
                  <a:schemeClr val="accent6"/>
                </a:solidFill>
              </a:rPr>
            </a:br>
            <a:r>
              <a:rPr lang="en-US" sz="2800" dirty="0" smtClean="0">
                <a:solidFill>
                  <a:schemeClr val="accent6"/>
                </a:solidFill>
              </a:rPr>
              <a:t>Database Planning</a:t>
            </a:r>
            <a:endParaRPr lang="ar-SA" sz="2800" dirty="0">
              <a:solidFill>
                <a:schemeClr val="accent6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13795" y="2176200"/>
            <a:ext cx="10353762" cy="4587671"/>
          </a:xfrm>
        </p:spPr>
        <p:txBody>
          <a:bodyPr>
            <a:normAutofit/>
          </a:bodyPr>
          <a:lstStyle/>
          <a:p>
            <a:pPr algn="just"/>
            <a:r>
              <a:rPr lang="ar-SA" sz="3200" dirty="0" smtClean="0"/>
              <a:t>قبل الشروع في إنشاء قاعدة بيانات يجب أن تحدد ماهي البيانات التي ستحتاج إليها.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chemeClr val="accent2"/>
                </a:solidFill>
              </a:rPr>
              <a:t>كم عدد الجداول التي احتاجها؟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chemeClr val="accent2"/>
                </a:solidFill>
              </a:rPr>
              <a:t>ما نوع الحقول التي أريد وضعها في كل جدول؟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chemeClr val="accent2"/>
                </a:solidFill>
              </a:rPr>
              <a:t>ما نوع التقارير والاستعلامات التي أنوي الحصول عليها؟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chemeClr val="accent2"/>
                </a:solidFill>
              </a:rPr>
              <a:t>التخطيط على ورق لتوضيح كيفية تجميع المعلومات في جداول، وعلاقة كل جدول بالجداول الأخرى </a:t>
            </a:r>
            <a:r>
              <a:rPr lang="ar-SA" sz="2400" dirty="0" smtClean="0">
                <a:solidFill>
                  <a:schemeClr val="accent2"/>
                </a:solidFill>
              </a:rPr>
              <a:t>.</a:t>
            </a:r>
            <a:endParaRPr lang="ar-SA" sz="2400" dirty="0" smtClean="0"/>
          </a:p>
          <a:p>
            <a:pPr algn="just"/>
            <a:r>
              <a:rPr lang="ar-SA" sz="2800" dirty="0" smtClean="0"/>
              <a:t>إن قضاء بعض الوقت للتخطيط مقدماً لقاعدة بيانات يمكن أن يوفر عليك الكثير من الوقت فيما بعد، وربما أيضاً يجنبك الوقوع في كثير من المشاكل.</a:t>
            </a: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358241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6000" dirty="0" smtClean="0">
                <a:solidFill>
                  <a:schemeClr val="accent6"/>
                </a:solidFill>
              </a:rPr>
              <a:t>التخطيط لقاعدة البيانات</a:t>
            </a:r>
            <a:br>
              <a:rPr lang="ar-SA" sz="6000" dirty="0" smtClean="0">
                <a:solidFill>
                  <a:schemeClr val="accent6"/>
                </a:solidFill>
              </a:rPr>
            </a:br>
            <a:r>
              <a:rPr lang="en-US" sz="2800" dirty="0" smtClean="0">
                <a:solidFill>
                  <a:schemeClr val="accent6"/>
                </a:solidFill>
              </a:rPr>
              <a:t>Database Planning</a:t>
            </a:r>
            <a:endParaRPr lang="ar-SA" sz="2800" dirty="0">
              <a:solidFill>
                <a:schemeClr val="accent6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13795" y="2176200"/>
            <a:ext cx="10353762" cy="4587671"/>
          </a:xfrm>
        </p:spPr>
        <p:txBody>
          <a:bodyPr>
            <a:normAutofit/>
          </a:bodyPr>
          <a:lstStyle/>
          <a:p>
            <a:pPr algn="just"/>
            <a:r>
              <a:rPr lang="ar-SA" sz="3200" dirty="0" smtClean="0"/>
              <a:t>فيما يلي بعض الإرشادات التي يمكنك الأخذ بها عند تخطيط تصميم قاعدة البيانات هذه: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ar-SA" sz="2400" dirty="0" smtClean="0">
                <a:solidFill>
                  <a:schemeClr val="accent2"/>
                </a:solidFill>
              </a:rPr>
              <a:t>الهدف من قاعدة البيانات.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ar-SA" sz="2400" dirty="0" smtClean="0">
                <a:solidFill>
                  <a:schemeClr val="accent2"/>
                </a:solidFill>
              </a:rPr>
              <a:t>عدد الجداول ونوع البيانات التي سيحتويها كل جدول.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ar-SA" sz="2400" dirty="0" smtClean="0">
                <a:solidFill>
                  <a:schemeClr val="accent2"/>
                </a:solidFill>
              </a:rPr>
              <a:t>الحقول التي ستضعها في كل جدول.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ar-SA" sz="2400" dirty="0" smtClean="0">
                <a:solidFill>
                  <a:schemeClr val="accent2"/>
                </a:solidFill>
              </a:rPr>
              <a:t>كيفية إدخال البيانات إلى الجداول.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ar-SA" sz="2400" dirty="0" smtClean="0">
                <a:solidFill>
                  <a:schemeClr val="accent2"/>
                </a:solidFill>
              </a:rPr>
              <a:t>نوع البيانات التي تريد استرجاعها من قاعدة البيانات.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ar-SA" sz="2400" dirty="0" smtClean="0">
                <a:solidFill>
                  <a:schemeClr val="accent2"/>
                </a:solidFill>
              </a:rPr>
              <a:t>أنواع التقارير التي تريد الحصول عليها.</a:t>
            </a:r>
            <a:endParaRPr lang="ar-SA" sz="2400" dirty="0" smtClean="0"/>
          </a:p>
        </p:txBody>
      </p:sp>
    </p:spTree>
    <p:extLst>
      <p:ext uri="{BB962C8B-B14F-4D97-AF65-F5344CB8AC3E}">
        <p14:creationId xmlns:p14="http://schemas.microsoft.com/office/powerpoint/2010/main" val="429078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6000" dirty="0" smtClean="0">
                <a:solidFill>
                  <a:schemeClr val="accent6"/>
                </a:solidFill>
              </a:rPr>
              <a:t>مكونات قواعد البيانات</a:t>
            </a:r>
            <a:endParaRPr lang="ar-SA" sz="6000" dirty="0">
              <a:solidFill>
                <a:schemeClr val="accent6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13795" y="2176200"/>
            <a:ext cx="10353762" cy="4533882"/>
          </a:xfrm>
        </p:spPr>
        <p:txBody>
          <a:bodyPr>
            <a:normAutofit/>
          </a:bodyPr>
          <a:lstStyle/>
          <a:p>
            <a:pPr algn="just"/>
            <a:r>
              <a:rPr lang="ar-SA" sz="3200" dirty="0" smtClean="0"/>
              <a:t>توضع جميع عناصر قاعدة البيانات من جداول واستعلامات وتقارير ونماذج... في مكان واحد ويخصص لها </a:t>
            </a:r>
            <a:r>
              <a:rPr lang="ar-SA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ملف</a:t>
            </a:r>
            <a:r>
              <a:rPr lang="ar-SA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ar-SA" sz="3200" dirty="0" smtClean="0"/>
              <a:t>واحد، ويخصص لكل كائن اسم عند إنشائه داخل قاعدة البيانات.</a:t>
            </a:r>
          </a:p>
          <a:p>
            <a:pPr algn="just"/>
            <a:endParaRPr lang="ar-SA" sz="3200" dirty="0" smtClean="0"/>
          </a:p>
          <a:p>
            <a:pPr algn="just"/>
            <a:r>
              <a:rPr lang="ar-SA" sz="3200" dirty="0" smtClean="0">
                <a:solidFill>
                  <a:schemeClr val="tx1"/>
                </a:solidFill>
              </a:rPr>
              <a:t>لابد من إنشاء قاعدة البيانات قبل إنشاء جدول البيانات الذي سيشتمل على البيانات التي تستخدم في الاستعلامات والتقارير والنماذج وبقية كائنات قاعدة البيانات.</a:t>
            </a:r>
          </a:p>
          <a:p>
            <a:pPr lvl="1" algn="just"/>
            <a:r>
              <a:rPr lang="ar-SA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جدول البيانات جزء من قاعدة البيانات.</a:t>
            </a:r>
          </a:p>
        </p:txBody>
      </p:sp>
    </p:spTree>
    <p:extLst>
      <p:ext uri="{BB962C8B-B14F-4D97-AF65-F5344CB8AC3E}">
        <p14:creationId xmlns:p14="http://schemas.microsoft.com/office/powerpoint/2010/main" val="165329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6000" dirty="0" smtClean="0">
                <a:solidFill>
                  <a:schemeClr val="accent6"/>
                </a:solidFill>
              </a:rPr>
              <a:t>مكونات قواعد البيانات</a:t>
            </a:r>
            <a:endParaRPr lang="ar-SA" sz="6000" dirty="0">
              <a:solidFill>
                <a:schemeClr val="accent6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13795" y="1896035"/>
            <a:ext cx="10353762" cy="496196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ar-SA" sz="3200" dirty="0" smtClean="0"/>
              <a:t>مفهوم مكونات قواعد البيانات:</a:t>
            </a:r>
          </a:p>
          <a:p>
            <a:pPr lvl="1" algn="just"/>
            <a:r>
              <a:rPr lang="ar-SA" sz="2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جداول 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Tables</a:t>
            </a:r>
            <a:r>
              <a:rPr lang="ar-SA" sz="2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: </a:t>
            </a:r>
            <a:r>
              <a:rPr lang="ar-SA" sz="2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تقوم بتخزين البيانات.</a:t>
            </a:r>
          </a:p>
          <a:p>
            <a:pPr lvl="1" algn="just"/>
            <a:r>
              <a:rPr lang="ar-SA" sz="2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نماذج 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Forms</a:t>
            </a:r>
            <a:r>
              <a:rPr lang="ar-SA" sz="2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: </a:t>
            </a:r>
            <a:r>
              <a:rPr lang="ar-SA" sz="2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تقوم بعرض البيانات من جداول أو استعلامات، ويمكن أن تستخدم لإدخال البيانات، أو عرضها، أو تحريرها.</a:t>
            </a:r>
          </a:p>
          <a:p>
            <a:pPr lvl="1" algn="just"/>
            <a:r>
              <a:rPr lang="ar-SA" sz="2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استعلامات 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Queries</a:t>
            </a:r>
            <a:r>
              <a:rPr lang="ar-SA" sz="2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: </a:t>
            </a:r>
            <a:r>
              <a:rPr lang="ar-SA" sz="2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تقوم بتجميع البيانات التي تطلبها من جدول أو أكثر.</a:t>
            </a:r>
          </a:p>
          <a:p>
            <a:pPr lvl="1" algn="just"/>
            <a:r>
              <a:rPr lang="ar-SA" sz="2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تقارير 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Reports</a:t>
            </a:r>
            <a:r>
              <a:rPr lang="ar-SA" sz="2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: </a:t>
            </a:r>
            <a:r>
              <a:rPr lang="ar-SA" sz="2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تقوم بتلخيص البيانات وعرضها أو طباعتها من الجداول والاستعلامات.</a:t>
            </a:r>
          </a:p>
          <a:p>
            <a:pPr lvl="1" algn="just"/>
            <a:r>
              <a:rPr lang="ar-SA" sz="2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وحدات ماكرو 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Macros</a:t>
            </a:r>
            <a:r>
              <a:rPr lang="ar-SA" sz="2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: </a:t>
            </a:r>
            <a:r>
              <a:rPr lang="ar-SA" sz="2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تقوم بأداة الإجراءات التي قمت بتحديدها بدون الحاجة إلى برمجة.</a:t>
            </a:r>
          </a:p>
          <a:p>
            <a:pPr lvl="1" algn="just"/>
            <a:r>
              <a:rPr lang="ar-SA" sz="2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وحدات نمطية 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Modules</a:t>
            </a:r>
            <a:r>
              <a:rPr lang="ar-SA" sz="2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: </a:t>
            </a:r>
            <a:r>
              <a:rPr lang="ar-SA" sz="2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تقوم بتخزين كود </a:t>
            </a:r>
            <a:r>
              <a:rPr lang="en-US" sz="2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Access VBA</a:t>
            </a:r>
            <a:r>
              <a:rPr lang="ar-SA" sz="2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الذي كتابته لأداء مهمة معينة داخل قاعدة البيانات.</a:t>
            </a:r>
          </a:p>
          <a:p>
            <a:pPr lvl="1" algn="just"/>
            <a:r>
              <a:rPr lang="ar-SA" sz="2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صفحات 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Pages</a:t>
            </a:r>
            <a:r>
              <a:rPr lang="ar-SA" sz="2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: </a:t>
            </a:r>
            <a:r>
              <a:rPr lang="ar-SA" sz="2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عبارة عن ملفات بلغة </a:t>
            </a:r>
            <a:r>
              <a:rPr lang="en-US" sz="2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HTML</a:t>
            </a:r>
            <a:r>
              <a:rPr lang="ar-SA" sz="2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تسمح بالوصول إلى </a:t>
            </a:r>
            <a:r>
              <a:rPr lang="en-US" sz="2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Access</a:t>
            </a:r>
            <a:r>
              <a:rPr lang="ar-SA" sz="2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من الانترنت باستعمال مستعرض الويب.</a:t>
            </a:r>
          </a:p>
        </p:txBody>
      </p:sp>
    </p:spTree>
    <p:extLst>
      <p:ext uri="{BB962C8B-B14F-4D97-AF65-F5344CB8AC3E}">
        <p14:creationId xmlns:p14="http://schemas.microsoft.com/office/powerpoint/2010/main" val="238244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6000" dirty="0" smtClean="0">
                <a:solidFill>
                  <a:schemeClr val="accent6"/>
                </a:solidFill>
              </a:rPr>
              <a:t>مقدمة عن قواعد البيانات</a:t>
            </a:r>
            <a:endParaRPr lang="ar-SA" sz="6000" dirty="0">
              <a:solidFill>
                <a:schemeClr val="accent6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13795" y="2176200"/>
            <a:ext cx="10353762" cy="4291835"/>
          </a:xfrm>
        </p:spPr>
        <p:txBody>
          <a:bodyPr>
            <a:normAutofit/>
          </a:bodyPr>
          <a:lstStyle/>
          <a:p>
            <a:pPr algn="just"/>
            <a:r>
              <a:rPr lang="ar-SA" sz="3200" dirty="0" smtClean="0"/>
              <a:t>قواعد البيانات هي أسس المعاملات التجارية وتبادل المعارف, بدون قواعد البيانات ما كان هناك شيء اسمه «ويب» ولا تبادل البيانات بين مستخدمي الانترنت في أنحاء المعمورة.</a:t>
            </a:r>
          </a:p>
          <a:p>
            <a:pPr algn="just"/>
            <a:endParaRPr lang="ar-SA" sz="3200" dirty="0" smtClean="0"/>
          </a:p>
          <a:p>
            <a:pPr algn="just"/>
            <a:r>
              <a:rPr lang="ar-SA" sz="3200" dirty="0" smtClean="0">
                <a:solidFill>
                  <a:schemeClr val="accent1"/>
                </a:solidFill>
              </a:rPr>
              <a:t>أمثلة: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ar-SA" sz="3000" dirty="0" smtClean="0">
                <a:solidFill>
                  <a:schemeClr val="accent2"/>
                </a:solidFill>
              </a:rPr>
              <a:t>ماكينات الصرف الآلي.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ar-SA" sz="3000" dirty="0" smtClean="0">
                <a:solidFill>
                  <a:schemeClr val="accent2"/>
                </a:solidFill>
              </a:rPr>
              <a:t>شركات الطيران.</a:t>
            </a:r>
          </a:p>
          <a:p>
            <a:pPr marL="36900" indent="0" algn="just">
              <a:buNone/>
            </a:pP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337601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6000" dirty="0" smtClean="0">
                <a:solidFill>
                  <a:schemeClr val="accent6"/>
                </a:solidFill>
              </a:rPr>
              <a:t>نظم إدارة قواعد البيانات </a:t>
            </a:r>
            <a:br>
              <a:rPr lang="ar-SA" sz="6000" dirty="0" smtClean="0">
                <a:solidFill>
                  <a:schemeClr val="accent6"/>
                </a:solidFill>
              </a:rPr>
            </a:br>
            <a:r>
              <a:rPr lang="en-US" sz="2800" dirty="0" smtClean="0">
                <a:solidFill>
                  <a:schemeClr val="accent6"/>
                </a:solidFill>
              </a:rPr>
              <a:t>Database Management System</a:t>
            </a:r>
            <a:endParaRPr lang="ar-SA" sz="6000" dirty="0">
              <a:solidFill>
                <a:schemeClr val="accent6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13795" y="2176200"/>
            <a:ext cx="10353762" cy="4291835"/>
          </a:xfrm>
        </p:spPr>
        <p:txBody>
          <a:bodyPr>
            <a:normAutofit/>
          </a:bodyPr>
          <a:lstStyle/>
          <a:p>
            <a:pPr algn="just"/>
            <a:r>
              <a:rPr lang="ar-SA" sz="3200" dirty="0" smtClean="0"/>
              <a:t>هي مجموعة من البرامج الجاهزة التي تقوم بتنفيذ جميع الوظائف المطلوبة من قاعدة البيانات.</a:t>
            </a:r>
          </a:p>
          <a:p>
            <a:pPr algn="just"/>
            <a:endParaRPr lang="ar-SA" sz="3200" dirty="0" smtClean="0"/>
          </a:p>
          <a:p>
            <a:pPr algn="just"/>
            <a:r>
              <a:rPr lang="ar-SA" sz="3200" dirty="0" smtClean="0">
                <a:solidFill>
                  <a:schemeClr val="accent1"/>
                </a:solidFill>
              </a:rPr>
              <a:t>مثال: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ar-SA" sz="3000" dirty="0" smtClean="0">
                <a:solidFill>
                  <a:schemeClr val="accent2"/>
                </a:solidFill>
              </a:rPr>
              <a:t>بعد إضافة عملاء جدد لدليل الهاتف في مدينة القاهرة فإنك تحتاج لإعادة ترتيب أساء المشتركين أبجدياً أو لترتيب عناوينهم, يطلق عليه </a:t>
            </a:r>
            <a:r>
              <a:rPr lang="ar-SA" sz="3000" b="1" dirty="0" smtClean="0">
                <a:solidFill>
                  <a:schemeClr val="accent2">
                    <a:lumMod val="75000"/>
                  </a:schemeClr>
                </a:solidFill>
              </a:rPr>
              <a:t>إدارة قاعدة البيانات</a:t>
            </a:r>
            <a:r>
              <a:rPr lang="ar-SA" sz="3000" dirty="0" smtClean="0">
                <a:solidFill>
                  <a:schemeClr val="accent2"/>
                </a:solidFill>
              </a:rPr>
              <a:t>.</a:t>
            </a:r>
          </a:p>
          <a:p>
            <a:pPr marL="36900" indent="0" algn="just">
              <a:buNone/>
            </a:pP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217599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6000" dirty="0" smtClean="0">
                <a:solidFill>
                  <a:schemeClr val="accent6"/>
                </a:solidFill>
              </a:rPr>
              <a:t>وظائف نظم إدارة قواعد البيانات</a:t>
            </a:r>
            <a:endParaRPr lang="ar-SA" sz="6000" dirty="0">
              <a:solidFill>
                <a:schemeClr val="accent6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13795" y="1963272"/>
            <a:ext cx="10353762" cy="4760258"/>
          </a:xfrm>
        </p:spPr>
        <p:txBody>
          <a:bodyPr>
            <a:noAutofit/>
          </a:bodyPr>
          <a:lstStyle/>
          <a:p>
            <a:r>
              <a:rPr lang="ar-SA" sz="2700" dirty="0" smtClean="0"/>
              <a:t>تشترك نظم إدارة قواعد البيانات في مجموعة من الوظائف يمكن تلخيصها فيما يلي: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ar-SA" sz="2700" dirty="0" smtClean="0">
                <a:solidFill>
                  <a:schemeClr val="accent2"/>
                </a:solidFill>
              </a:rPr>
              <a:t>إضافة معلومة أو بيان جديد إلى الملف.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ar-SA" sz="2700" dirty="0" smtClean="0">
                <a:solidFill>
                  <a:schemeClr val="accent2"/>
                </a:solidFill>
              </a:rPr>
              <a:t>حذف البيانات القديمة والتي لم تعد هناك حاجة إليها.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ar-SA" sz="2700" dirty="0" smtClean="0">
                <a:solidFill>
                  <a:schemeClr val="accent2"/>
                </a:solidFill>
              </a:rPr>
              <a:t>تغيير بيانات موجودة تبعاً لمعلومات استحدثت.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ar-SA" sz="2700" dirty="0" smtClean="0">
                <a:solidFill>
                  <a:schemeClr val="accent2"/>
                </a:solidFill>
              </a:rPr>
              <a:t>البحث والاستعلام عن معلومة أو معلومات محددة.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ar-SA" sz="2700" dirty="0" smtClean="0">
                <a:solidFill>
                  <a:schemeClr val="accent2"/>
                </a:solidFill>
              </a:rPr>
              <a:t>ترتيب وتنظيم البيانات في شكل تقارير أو نماذج منظمة.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ar-SA" sz="2700" dirty="0" smtClean="0">
                <a:solidFill>
                  <a:schemeClr val="accent2"/>
                </a:solidFill>
              </a:rPr>
              <a:t>عرض البيانات في شكل تقارير أو نماذج منظمة.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ar-SA" sz="2700" dirty="0" smtClean="0">
                <a:solidFill>
                  <a:schemeClr val="accent2"/>
                </a:solidFill>
              </a:rPr>
              <a:t>حساب المجموع النهائي أو المجموع الفرعي أو المتوسط الحسابي لبيانات مطلوبة.</a:t>
            </a:r>
          </a:p>
          <a:p>
            <a:pPr marL="36900" indent="0">
              <a:buNone/>
            </a:pPr>
            <a:endParaRPr lang="ar-SA" sz="2700" dirty="0"/>
          </a:p>
        </p:txBody>
      </p:sp>
    </p:spTree>
    <p:extLst>
      <p:ext uri="{BB962C8B-B14F-4D97-AF65-F5344CB8AC3E}">
        <p14:creationId xmlns:p14="http://schemas.microsoft.com/office/powerpoint/2010/main" val="68173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6000" dirty="0" smtClean="0">
                <a:solidFill>
                  <a:schemeClr val="accent6"/>
                </a:solidFill>
              </a:rPr>
              <a:t>تنظيم البيانات داخل </a:t>
            </a:r>
            <a:r>
              <a:rPr lang="en-US" sz="6000" dirty="0" smtClean="0">
                <a:solidFill>
                  <a:schemeClr val="accent6"/>
                </a:solidFill>
              </a:rPr>
              <a:t>Access</a:t>
            </a:r>
            <a:endParaRPr lang="ar-SA" sz="6000" dirty="0">
              <a:solidFill>
                <a:schemeClr val="accent6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13795" y="2176200"/>
            <a:ext cx="10353762" cy="429183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ar-SA" sz="3200" dirty="0" smtClean="0"/>
              <a:t>تنظيم المعلومات المطلوبة لقاعدة البيانات داخل </a:t>
            </a:r>
            <a:r>
              <a:rPr lang="ar-SA" sz="3200" b="1" dirty="0" smtClean="0"/>
              <a:t>ملفات</a:t>
            </a:r>
            <a:r>
              <a:rPr lang="ar-SA" sz="3200" dirty="0" smtClean="0"/>
              <a:t>, وتوضع هذه الملفات على أحد </a:t>
            </a:r>
            <a:r>
              <a:rPr lang="ar-SA" sz="3200" b="1" dirty="0" smtClean="0"/>
              <a:t>وسائط التخزين </a:t>
            </a:r>
            <a:r>
              <a:rPr lang="ar-SA" sz="3200" dirty="0" smtClean="0"/>
              <a:t>المساعدة مثل القرص المغناطيسي.</a:t>
            </a:r>
          </a:p>
          <a:p>
            <a:pPr algn="just"/>
            <a:endParaRPr lang="ar-SA" sz="1050" dirty="0" smtClean="0"/>
          </a:p>
          <a:p>
            <a:pPr algn="just"/>
            <a:r>
              <a:rPr lang="ar-SA" sz="3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ويشتمل</a:t>
            </a:r>
            <a:r>
              <a:rPr lang="ar-SA" sz="3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ar-SA" sz="3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الملف ليس فقط على البيانات، وإنما يشتمل على كل شيء تنشئه أو تحتاجه في قاعدة البيانات مثل النماذج والتقارير والاستعلامات ... </a:t>
            </a:r>
            <a:r>
              <a:rPr lang="ar-SA" sz="3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الخ</a:t>
            </a:r>
            <a:r>
              <a:rPr lang="ar-SA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.</a:t>
            </a:r>
          </a:p>
          <a:p>
            <a:pPr algn="just"/>
            <a:endParaRPr lang="ar-SA" sz="1050" dirty="0"/>
          </a:p>
          <a:p>
            <a:pPr algn="just"/>
            <a:r>
              <a:rPr lang="ar-SA" sz="3200" dirty="0" smtClean="0"/>
              <a:t>يعتبر </a:t>
            </a:r>
            <a:r>
              <a:rPr lang="ar-SA" sz="3200" b="1" dirty="0" smtClean="0"/>
              <a:t>الجدول</a:t>
            </a:r>
            <a:r>
              <a:rPr lang="ar-SA" sz="3200" dirty="0" smtClean="0"/>
              <a:t> العمود الفقري لأي قاعدة بيانات, حيث يشتمل على البيانات الأساسية التي تحتاجها للتعامل مع بقية كائنات قاعدة البيانات.</a:t>
            </a:r>
          </a:p>
          <a:p>
            <a:pPr algn="just"/>
            <a:endParaRPr lang="ar-SA" sz="1050" dirty="0"/>
          </a:p>
          <a:p>
            <a:pPr algn="just"/>
            <a:r>
              <a:rPr lang="ar-SA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يشبه الجدول ورقة العمل 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Worksheet</a:t>
            </a:r>
            <a:r>
              <a:rPr lang="ar-SA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في برامج الجداول الحسابية.</a:t>
            </a:r>
          </a:p>
        </p:txBody>
      </p:sp>
    </p:spTree>
    <p:extLst>
      <p:ext uri="{BB962C8B-B14F-4D97-AF65-F5344CB8AC3E}">
        <p14:creationId xmlns:p14="http://schemas.microsoft.com/office/powerpoint/2010/main" val="66258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6000" dirty="0">
                <a:solidFill>
                  <a:schemeClr val="accent6"/>
                </a:solidFill>
              </a:rPr>
              <a:t>تنظيم البيانات داخل </a:t>
            </a:r>
            <a:r>
              <a:rPr lang="en-US" sz="6000" dirty="0">
                <a:solidFill>
                  <a:schemeClr val="accent6"/>
                </a:solidFill>
              </a:rPr>
              <a:t>Access</a:t>
            </a:r>
            <a:endParaRPr lang="ar-SA" sz="6000" dirty="0">
              <a:solidFill>
                <a:schemeClr val="accent6"/>
              </a:solidFill>
            </a:endParaRPr>
          </a:p>
        </p:txBody>
      </p:sp>
      <p:sp>
        <p:nvSpPr>
          <p:cNvPr id="5" name="عنصر نائب للمحتوى 4"/>
          <p:cNvSpPr>
            <a:spLocks noGrp="1"/>
          </p:cNvSpPr>
          <p:nvPr>
            <p:ph sz="half" idx="2"/>
          </p:nvPr>
        </p:nvSpPr>
        <p:spPr>
          <a:xfrm>
            <a:off x="5338482" y="1920707"/>
            <a:ext cx="5929075" cy="4789375"/>
          </a:xfrm>
        </p:spPr>
        <p:txBody>
          <a:bodyPr>
            <a:normAutofit fontScale="92500" lnSpcReduction="20000"/>
          </a:bodyPr>
          <a:lstStyle/>
          <a:p>
            <a:r>
              <a:rPr lang="ar-SA" sz="3200" dirty="0" smtClean="0"/>
              <a:t>يسمى الجدول بـ </a:t>
            </a:r>
            <a:r>
              <a:rPr lang="ar-SA" sz="3200" dirty="0" smtClean="0">
                <a:solidFill>
                  <a:srgbClr val="C00000"/>
                </a:solidFill>
              </a:rPr>
              <a:t>جدول البيانات </a:t>
            </a:r>
            <a:r>
              <a:rPr lang="en-US" sz="3200" dirty="0" smtClean="0"/>
              <a:t>Database Table</a:t>
            </a:r>
            <a:r>
              <a:rPr lang="ar-SA" sz="3200" dirty="0" smtClean="0"/>
              <a:t>.</a:t>
            </a:r>
          </a:p>
          <a:p>
            <a:endParaRPr lang="ar-SA" sz="600" dirty="0" smtClean="0"/>
          </a:p>
          <a:p>
            <a:r>
              <a:rPr lang="ar-SA" sz="3200" dirty="0" smtClean="0"/>
              <a:t>كل </a:t>
            </a:r>
            <a:r>
              <a:rPr lang="ar-SA" sz="3200" dirty="0"/>
              <a:t>جدول عبارة عن مجموعة من الصفوف </a:t>
            </a:r>
            <a:r>
              <a:rPr lang="ar-SA" sz="3200" dirty="0" smtClean="0"/>
              <a:t>والأعمدة.</a:t>
            </a:r>
          </a:p>
          <a:p>
            <a:endParaRPr lang="ar-SA" sz="500" dirty="0" smtClean="0"/>
          </a:p>
          <a:p>
            <a:r>
              <a:rPr lang="ar-SA" sz="3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ويشتمل كل جدول على مجموعة من </a:t>
            </a:r>
            <a:r>
              <a:rPr lang="ar-SA" sz="3200" b="1" dirty="0" smtClean="0">
                <a:solidFill>
                  <a:srgbClr val="C00000"/>
                </a:solidFill>
              </a:rPr>
              <a:t>السجلات</a:t>
            </a:r>
            <a:r>
              <a:rPr lang="ar-SA" sz="3200" dirty="0" smtClean="0">
                <a:solidFill>
                  <a:srgbClr val="C00000"/>
                </a:solidFill>
              </a:rPr>
              <a:t> </a:t>
            </a:r>
            <a:r>
              <a:rPr lang="ar-SA" sz="3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تسمى </a:t>
            </a:r>
            <a:r>
              <a:rPr 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Records</a:t>
            </a:r>
            <a:r>
              <a:rPr lang="ar-SA" sz="3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.</a:t>
            </a:r>
          </a:p>
          <a:p>
            <a:endParaRPr lang="ar-SA" sz="500" dirty="0" smtClean="0"/>
          </a:p>
          <a:p>
            <a:r>
              <a:rPr lang="ar-SA" sz="3200" dirty="0" smtClean="0"/>
              <a:t>يحتل كل سجل صف داخل الجدول.</a:t>
            </a:r>
          </a:p>
          <a:p>
            <a:endParaRPr lang="ar-SA" sz="500" dirty="0" smtClean="0"/>
          </a:p>
          <a:p>
            <a:r>
              <a:rPr lang="ar-SA" sz="3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ويقسم كل سجل إلى عدد من </a:t>
            </a:r>
            <a:r>
              <a:rPr lang="ar-SA" sz="3200" b="1" dirty="0" smtClean="0">
                <a:solidFill>
                  <a:srgbClr val="C00000"/>
                </a:solidFill>
              </a:rPr>
              <a:t>الحقول</a:t>
            </a:r>
            <a:r>
              <a:rPr lang="ar-SA" sz="3200" dirty="0" smtClean="0">
                <a:solidFill>
                  <a:srgbClr val="C00000"/>
                </a:solidFill>
              </a:rPr>
              <a:t> </a:t>
            </a:r>
            <a:r>
              <a:rPr lang="ar-SA" sz="3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تسمى </a:t>
            </a:r>
            <a:r>
              <a:rPr 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Fields</a:t>
            </a:r>
            <a:r>
              <a:rPr lang="ar-SA" sz="3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.</a:t>
            </a:r>
            <a:endParaRPr lang="ar-SA" sz="32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endParaRPr lang="ar-SA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/>
          <a:srcRect l="2001" t="6505" r="5699" b="6507"/>
          <a:stretch/>
        </p:blipFill>
        <p:spPr>
          <a:xfrm>
            <a:off x="470042" y="2514600"/>
            <a:ext cx="4680181" cy="29583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5923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7882" y="582706"/>
            <a:ext cx="10937802" cy="970450"/>
          </a:xfrm>
        </p:spPr>
        <p:txBody>
          <a:bodyPr>
            <a:noAutofit/>
          </a:bodyPr>
          <a:lstStyle/>
          <a:p>
            <a:r>
              <a:rPr lang="ar-SA" sz="5300" dirty="0" smtClean="0">
                <a:solidFill>
                  <a:schemeClr val="accent6"/>
                </a:solidFill>
              </a:rPr>
              <a:t>الفرق بين مصمم ومسؤول ومستخدم قاعدة البيانات</a:t>
            </a:r>
            <a:endParaRPr lang="ar-SA" sz="5300" dirty="0">
              <a:solidFill>
                <a:schemeClr val="accent6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13795" y="2176200"/>
            <a:ext cx="10353762" cy="4291835"/>
          </a:xfrm>
        </p:spPr>
        <p:txBody>
          <a:bodyPr>
            <a:normAutofit/>
          </a:bodyPr>
          <a:lstStyle/>
          <a:p>
            <a:pPr algn="just"/>
            <a:r>
              <a:rPr lang="ar-SA" sz="3200" b="1" dirty="0" smtClean="0">
                <a:solidFill>
                  <a:schemeClr val="accent2"/>
                </a:solidFill>
              </a:rPr>
              <a:t>مصمم قاعدة البيانات </a:t>
            </a:r>
            <a:r>
              <a:rPr lang="en-US" sz="3200" b="1" dirty="0" smtClean="0">
                <a:solidFill>
                  <a:schemeClr val="accent2"/>
                </a:solidFill>
              </a:rPr>
              <a:t>Database Designer</a:t>
            </a:r>
            <a:r>
              <a:rPr lang="ar-SA" sz="3200" b="1" dirty="0" smtClean="0">
                <a:solidFill>
                  <a:schemeClr val="accent2"/>
                </a:solidFill>
              </a:rPr>
              <a:t>: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ar-SA" sz="3000" dirty="0" smtClean="0">
                <a:solidFill>
                  <a:schemeClr val="tx1"/>
                </a:solidFill>
              </a:rPr>
              <a:t>هو الشخص الذي يقوم بتصميم قواعد البيانات ابتداء من شكل الجدول والنماذج المستخدمة لإدخال البيانات وشكل التقارير والمخرجات وتصميم العلاقة بين جداول قاعدة البيانات.</a:t>
            </a:r>
          </a:p>
          <a:p>
            <a:pPr marL="450000" lvl="1" indent="0" algn="just">
              <a:buNone/>
            </a:pPr>
            <a:endParaRPr lang="ar-SA" sz="1600" dirty="0" smtClean="0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ar-SA" sz="3000" dirty="0" smtClean="0">
                <a:solidFill>
                  <a:schemeClr val="tx1"/>
                </a:solidFill>
              </a:rPr>
              <a:t>عادة هذا الشخص يكون في وظيفة مرموقة </a:t>
            </a:r>
            <a:r>
              <a:rPr lang="ar-SA" sz="3000" dirty="0" smtClean="0">
                <a:solidFill>
                  <a:schemeClr val="accent2"/>
                </a:solidFill>
              </a:rPr>
              <a:t>مثل: </a:t>
            </a:r>
            <a:r>
              <a:rPr lang="ar-SA" sz="3000" dirty="0" smtClean="0">
                <a:solidFill>
                  <a:schemeClr val="accent3"/>
                </a:solidFill>
              </a:rPr>
              <a:t>مبرمج قواعد البيانات </a:t>
            </a:r>
            <a:r>
              <a:rPr lang="ar-SA" sz="3000" dirty="0" smtClean="0">
                <a:solidFill>
                  <a:schemeClr val="tx1"/>
                </a:solidFill>
              </a:rPr>
              <a:t>أو </a:t>
            </a:r>
            <a:r>
              <a:rPr lang="ar-SA" sz="3000" dirty="0" smtClean="0">
                <a:solidFill>
                  <a:schemeClr val="accent3"/>
                </a:solidFill>
              </a:rPr>
              <a:t>محلل نظم</a:t>
            </a:r>
            <a:r>
              <a:rPr lang="ar-SA" sz="3000" dirty="0">
                <a:solidFill>
                  <a:schemeClr val="tx1"/>
                </a:solidFill>
              </a:rPr>
              <a:t>.</a:t>
            </a:r>
            <a:endParaRPr lang="ar-SA" sz="3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81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7882" y="582706"/>
            <a:ext cx="10937802" cy="970450"/>
          </a:xfrm>
        </p:spPr>
        <p:txBody>
          <a:bodyPr>
            <a:noAutofit/>
          </a:bodyPr>
          <a:lstStyle/>
          <a:p>
            <a:r>
              <a:rPr lang="ar-SA" sz="5300" dirty="0" smtClean="0">
                <a:solidFill>
                  <a:schemeClr val="accent6"/>
                </a:solidFill>
              </a:rPr>
              <a:t>الفرق بين مصمم ومسؤول ومستخدم قاعدة البيانات</a:t>
            </a:r>
            <a:endParaRPr lang="ar-SA" sz="5300" dirty="0">
              <a:solidFill>
                <a:schemeClr val="accent6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13795" y="1869142"/>
            <a:ext cx="10353762" cy="4988858"/>
          </a:xfrm>
        </p:spPr>
        <p:txBody>
          <a:bodyPr>
            <a:normAutofit lnSpcReduction="10000"/>
          </a:bodyPr>
          <a:lstStyle/>
          <a:p>
            <a:pPr algn="just"/>
            <a:r>
              <a:rPr lang="ar-SA" sz="3200" b="1" dirty="0" smtClean="0">
                <a:solidFill>
                  <a:schemeClr val="accent2"/>
                </a:solidFill>
              </a:rPr>
              <a:t>مسؤول قاعدة البيانات </a:t>
            </a:r>
            <a:r>
              <a:rPr lang="en-US" sz="3200" b="1" dirty="0" smtClean="0">
                <a:solidFill>
                  <a:schemeClr val="accent2"/>
                </a:solidFill>
              </a:rPr>
              <a:t>Database Administrator</a:t>
            </a:r>
            <a:r>
              <a:rPr lang="ar-SA" sz="3200" b="1" dirty="0" smtClean="0">
                <a:solidFill>
                  <a:schemeClr val="accent2"/>
                </a:solidFill>
              </a:rPr>
              <a:t>: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ar-SA" sz="3000" dirty="0" smtClean="0">
                <a:solidFill>
                  <a:schemeClr val="tx1"/>
                </a:solidFill>
              </a:rPr>
              <a:t>هو الشخص المسؤول عن إعطاء الصلاحيات للمستخدمين بالتعديل في قاعدة البيانات أو حتى فتحها والاطلاع عليها.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ar-SA" sz="1600" dirty="0" smtClean="0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ar-SA" sz="3000" dirty="0" smtClean="0">
                <a:solidFill>
                  <a:schemeClr val="tx1"/>
                </a:solidFill>
              </a:rPr>
              <a:t>عادة يخصص كلمة مرور لكل مستخدم ويحدد له الصلاحيات الممنوحة له.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ar-SA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مثلا: بعض الأفراد يسمح لهم بالاطلاع على البيانات أو إدخالها فقط وبعض الأفراد يسمح لهم بتعديل البيانات.</a:t>
            </a:r>
            <a:endParaRPr lang="ar-SA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ar-SA" sz="1700" dirty="0" smtClean="0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ar-SA" sz="3000" b="1" dirty="0" smtClean="0">
                <a:solidFill>
                  <a:schemeClr val="tx1"/>
                </a:solidFill>
              </a:rPr>
              <a:t>من أهم الوظائف التي يقوم بها مسؤول قاعدة البيانات </a:t>
            </a:r>
            <a:r>
              <a:rPr lang="ar-SA" sz="3000" dirty="0" smtClean="0">
                <a:solidFill>
                  <a:schemeClr val="tx1"/>
                </a:solidFill>
              </a:rPr>
              <a:t>عمل نسخة نسخ احتياطه من قاعدة البيانات واستعادتها إذا بزم الأمر.</a:t>
            </a:r>
          </a:p>
        </p:txBody>
      </p:sp>
    </p:spTree>
    <p:extLst>
      <p:ext uri="{BB962C8B-B14F-4D97-AF65-F5344CB8AC3E}">
        <p14:creationId xmlns:p14="http://schemas.microsoft.com/office/powerpoint/2010/main" val="126782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7882" y="582706"/>
            <a:ext cx="10937802" cy="970450"/>
          </a:xfrm>
        </p:spPr>
        <p:txBody>
          <a:bodyPr>
            <a:noAutofit/>
          </a:bodyPr>
          <a:lstStyle/>
          <a:p>
            <a:r>
              <a:rPr lang="ar-SA" sz="5300" dirty="0" smtClean="0">
                <a:solidFill>
                  <a:schemeClr val="accent6"/>
                </a:solidFill>
              </a:rPr>
              <a:t>الفرق بين مصمم ومسؤول ومستخدم قاعدة البيانات</a:t>
            </a:r>
            <a:endParaRPr lang="ar-SA" sz="5300" dirty="0">
              <a:solidFill>
                <a:schemeClr val="accent6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13795" y="2176200"/>
            <a:ext cx="10353762" cy="4291835"/>
          </a:xfrm>
        </p:spPr>
        <p:txBody>
          <a:bodyPr>
            <a:normAutofit/>
          </a:bodyPr>
          <a:lstStyle/>
          <a:p>
            <a:pPr algn="just"/>
            <a:r>
              <a:rPr lang="ar-SA" sz="3200" b="1" dirty="0" smtClean="0">
                <a:solidFill>
                  <a:schemeClr val="accent2"/>
                </a:solidFill>
              </a:rPr>
              <a:t>مستخدم قاعدة البيانات </a:t>
            </a:r>
            <a:r>
              <a:rPr lang="en-US" sz="3200" b="1" dirty="0" smtClean="0">
                <a:solidFill>
                  <a:schemeClr val="accent2"/>
                </a:solidFill>
              </a:rPr>
              <a:t>Database User</a:t>
            </a:r>
            <a:r>
              <a:rPr lang="ar-SA" sz="3200" b="1" dirty="0" smtClean="0">
                <a:solidFill>
                  <a:schemeClr val="accent2"/>
                </a:solidFill>
              </a:rPr>
              <a:t>: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ar-SA" sz="3000" dirty="0" smtClean="0">
                <a:solidFill>
                  <a:schemeClr val="tx1"/>
                </a:solidFill>
              </a:rPr>
              <a:t>هو الشخص الذي يقوم بوظائف إدخال البيانات أو استرجاعها بطرق شتى، مثل: الاستعلامات والنماذج والتقارير.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ar-SA" sz="1600" dirty="0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ar-SA" sz="3000" dirty="0" smtClean="0">
                <a:solidFill>
                  <a:schemeClr val="tx1"/>
                </a:solidFill>
              </a:rPr>
              <a:t>كما يقوم بصيانة قاعدة البيانات بمعنى تعديلها بالإضافة أو الحذف أو التغيير.</a:t>
            </a:r>
          </a:p>
        </p:txBody>
      </p:sp>
    </p:spTree>
    <p:extLst>
      <p:ext uri="{BB962C8B-B14F-4D97-AF65-F5344CB8AC3E}">
        <p14:creationId xmlns:p14="http://schemas.microsoft.com/office/powerpoint/2010/main" val="211783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كمبيوتر لوحي باللمس">
  <a:themeElements>
    <a:clrScheme name="كمبيوتر لوحي باللمس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كمبيوتر لوحي باللمس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كمبيوتر لوحي باللمس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43372978-11FE-4814-AC26-BC300187D8C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كمبيوتر لوحي باللمس</Template>
  <TotalTime>320</TotalTime>
  <Words>817</Words>
  <Application>Microsoft Office PowerPoint</Application>
  <PresentationFormat>ملء الشاشة</PresentationFormat>
  <Paragraphs>87</Paragraphs>
  <Slides>13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9" baseType="lpstr">
      <vt:lpstr>Arial</vt:lpstr>
      <vt:lpstr>Calisto MT</vt:lpstr>
      <vt:lpstr>Trebuchet MS</vt:lpstr>
      <vt:lpstr>Wingdings</vt:lpstr>
      <vt:lpstr>Wingdings 2</vt:lpstr>
      <vt:lpstr>كمبيوتر لوحي باللمس</vt:lpstr>
      <vt:lpstr>Microsoft Access</vt:lpstr>
      <vt:lpstr>مقدمة عن قواعد البيانات</vt:lpstr>
      <vt:lpstr>نظم إدارة قواعد البيانات  Database Management System</vt:lpstr>
      <vt:lpstr>وظائف نظم إدارة قواعد البيانات</vt:lpstr>
      <vt:lpstr>تنظيم البيانات داخل Access</vt:lpstr>
      <vt:lpstr>تنظيم البيانات داخل Access</vt:lpstr>
      <vt:lpstr>الفرق بين مصمم ومسؤول ومستخدم قاعدة البيانات</vt:lpstr>
      <vt:lpstr>الفرق بين مصمم ومسؤول ومستخدم قاعدة البيانات</vt:lpstr>
      <vt:lpstr>الفرق بين مصمم ومسؤول ومستخدم قاعدة البيانات</vt:lpstr>
      <vt:lpstr>التخطيط لقاعدة البيانات Database Planning</vt:lpstr>
      <vt:lpstr>التخطيط لقاعدة البيانات Database Planning</vt:lpstr>
      <vt:lpstr>مكونات قواعد البيانات</vt:lpstr>
      <vt:lpstr>مكونات قواعد البيانات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Access</dc:title>
  <dc:creator>Arwa</dc:creator>
  <cp:lastModifiedBy>Arwa</cp:lastModifiedBy>
  <cp:revision>28</cp:revision>
  <dcterms:created xsi:type="dcterms:W3CDTF">2016-09-02T23:24:27Z</dcterms:created>
  <dcterms:modified xsi:type="dcterms:W3CDTF">2016-09-03T04:44:28Z</dcterms:modified>
</cp:coreProperties>
</file>