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92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60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AEABA27-640A-48AC-8166-EE5523692332}" type="datetimeFigureOut">
              <a:rPr lang="ar-SA" smtClean="0"/>
              <a:t>20/06/1437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051A273-3DEA-4862-A465-95BBF2B219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66652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ثلث قائم الزاوية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شكل حر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شكل حر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شكل حر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رابط مستقيم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EB33386-0D86-4B82-82E4-B341BE3AD3B6}" type="datetime1">
              <a:rPr lang="ar-SA" smtClean="0"/>
              <a:t>20/06/1437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T.Bedor</a:t>
            </a:r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DD1982F-ED9E-4BFD-BCCC-53755455EDB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AC5324-00D9-4A78-ADAC-BC9FDC0A28E0}" type="datetime1">
              <a:rPr lang="ar-SA" smtClean="0"/>
              <a:t>20/06/1437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T.Bedor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D1982F-ED9E-4BFD-BCCC-53755455EDB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DE375B-515B-4C80-A7F6-20D925AB716C}" type="datetime1">
              <a:rPr lang="ar-SA" smtClean="0"/>
              <a:t>20/06/1437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T.Bedor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D1982F-ED9E-4BFD-BCCC-53755455EDB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83B1CE-CA1F-4064-A293-E0450EC58B59}" type="datetime1">
              <a:rPr lang="ar-SA" smtClean="0"/>
              <a:t>20/06/1437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T.Bedor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D1982F-ED9E-4BFD-BCCC-53755455EDB6}" type="slidenum">
              <a:rPr lang="ar-SA" smtClean="0"/>
              <a:t>‹#›</a:t>
            </a:fld>
            <a:endParaRPr lang="ar-SA"/>
          </a:p>
        </p:txBody>
      </p:sp>
      <p:sp>
        <p:nvSpPr>
          <p:cNvPr id="7" name="عنوان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3A899A-39EE-4D3F-8257-64719AA45D0C}" type="datetime1">
              <a:rPr lang="ar-SA" smtClean="0"/>
              <a:t>20/06/1437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T.Bedor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D1982F-ED9E-4BFD-BCCC-53755455EDB6}" type="slidenum">
              <a:rPr lang="ar-SA" smtClean="0"/>
              <a:t>‹#›</a:t>
            </a:fld>
            <a:endParaRPr lang="ar-SA"/>
          </a:p>
        </p:txBody>
      </p:sp>
      <p:sp>
        <p:nvSpPr>
          <p:cNvPr id="7" name="شارة رتبة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شارة رتبة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E43963-4131-498E-853E-99D1B759B5B2}" type="datetime1">
              <a:rPr lang="ar-SA" smtClean="0"/>
              <a:t>20/06/1437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T.Bedor</a:t>
            </a: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D1982F-ED9E-4BFD-BCCC-53755455EDB6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849FC3-1480-408E-8AF7-014D9D6D3693}" type="datetime1">
              <a:rPr lang="ar-SA" smtClean="0"/>
              <a:t>20/06/1437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T.Bedor</a:t>
            </a:r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D1982F-ED9E-4BFD-BCCC-53755455EDB6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60A9DF-69FB-4718-8F2C-4BA720387E83}" type="datetime1">
              <a:rPr lang="ar-SA" smtClean="0"/>
              <a:t>20/06/1437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T.Bedor</a:t>
            </a:r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D1982F-ED9E-4BFD-BCCC-53755455EDB6}" type="slidenum">
              <a:rPr lang="ar-SA" smtClean="0"/>
              <a:t>‹#›</a:t>
            </a:fld>
            <a:endParaRPr lang="ar-SA"/>
          </a:p>
        </p:txBody>
      </p:sp>
      <p:sp>
        <p:nvSpPr>
          <p:cNvPr id="6" name="عنوان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78924D-697C-4332-ABFC-B6EDBEECFD27}" type="datetime1">
              <a:rPr lang="ar-SA" smtClean="0"/>
              <a:t>20/06/1437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T.Bedor</a:t>
            </a:r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D1982F-ED9E-4BFD-BCCC-53755455EDB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4B52581-C3BF-44CD-9A57-E74D45C49791}" type="datetime1">
              <a:rPr lang="ar-SA" smtClean="0"/>
              <a:t>20/06/1437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T.Bedor</a:t>
            </a: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D1982F-ED9E-4BFD-BCCC-53755455EDB6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B5AD619-472D-48AB-AFAF-46745AB0E596}" type="datetime1">
              <a:rPr lang="ar-SA" smtClean="0"/>
              <a:t>20/06/1437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T.Bedor</a:t>
            </a: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DD1982F-ED9E-4BFD-BCCC-53755455EDB6}" type="slidenum">
              <a:rPr lang="ar-SA" smtClean="0"/>
              <a:t>‹#›</a:t>
            </a:fld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مثلث قائم الزاوية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رابط مستقيم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شارة رتبة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شارة رتبة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شكل حر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شكل حر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مثلث قائم الزاوية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رابط مستقيم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84BC5BF-2DB2-4FB4-8D2C-726FE78DB5F1}" type="datetime1">
              <a:rPr lang="ar-SA" smtClean="0"/>
              <a:t>20/06/1437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T.Bedor</a:t>
            </a:r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DD1982F-ED9E-4BFD-BCCC-53755455EDB6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dt="0"/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الفصل الخامس 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ar-SA" sz="4400" dirty="0" smtClean="0">
                <a:solidFill>
                  <a:srgbClr val="FF0000"/>
                </a:solidFill>
              </a:rPr>
              <a:t>انواع الدوال التجميعية </a:t>
            </a:r>
            <a:endParaRPr lang="ar-SA" sz="4400" dirty="0">
              <a:solidFill>
                <a:srgbClr val="FF0000"/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T.Bedor</a:t>
            </a:r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1982F-ED9E-4BFD-BCCC-53755455EDB6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11468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عنصر نائب للمحتوى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6575095"/>
              </p:ext>
            </p:extLst>
          </p:nvPr>
        </p:nvGraphicFramePr>
        <p:xfrm>
          <a:off x="323528" y="1700808"/>
          <a:ext cx="8373616" cy="446449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32361"/>
                <a:gridCol w="3441255"/>
              </a:tblGrid>
              <a:tr h="656185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وظيفتها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err="1" smtClean="0"/>
                        <a:t>الداله</a:t>
                      </a:r>
                      <a:r>
                        <a:rPr lang="ar-SA" dirty="0" smtClean="0"/>
                        <a:t> </a:t>
                      </a:r>
                      <a:r>
                        <a:rPr lang="en-US" dirty="0" smtClean="0"/>
                        <a:t>Function </a:t>
                      </a:r>
                      <a:endParaRPr lang="ar-SA" dirty="0"/>
                    </a:p>
                  </a:txBody>
                  <a:tcPr/>
                </a:tc>
              </a:tr>
              <a:tr h="656185">
                <a:tc>
                  <a:txBody>
                    <a:bodyPr/>
                    <a:lstStyle/>
                    <a:p>
                      <a:pPr rtl="1"/>
                      <a:r>
                        <a:rPr lang="ar-SA" b="1" dirty="0" smtClean="0"/>
                        <a:t>داله</a:t>
                      </a:r>
                      <a:r>
                        <a:rPr lang="ar-SA" b="1" baseline="0" dirty="0" smtClean="0"/>
                        <a:t> تستخدم لإيجاد المجموع لعدد من القيم 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1" dirty="0" smtClean="0"/>
                        <a:t>SUM</a:t>
                      </a:r>
                      <a:endParaRPr lang="ar-SA" b="1" dirty="0"/>
                    </a:p>
                  </a:txBody>
                  <a:tcPr/>
                </a:tc>
              </a:tr>
              <a:tr h="656185">
                <a:tc>
                  <a:txBody>
                    <a:bodyPr/>
                    <a:lstStyle/>
                    <a:p>
                      <a:pPr rtl="1"/>
                      <a:r>
                        <a:rPr lang="ar-SA" b="1" dirty="0" smtClean="0"/>
                        <a:t>داله</a:t>
                      </a:r>
                      <a:r>
                        <a:rPr lang="ar-SA" b="1" baseline="0" dirty="0" smtClean="0"/>
                        <a:t> تستخدم لإيجاد  اكبر قيمه من بين مجموعه من القيم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1" dirty="0" smtClean="0"/>
                        <a:t>MAX</a:t>
                      </a:r>
                      <a:endParaRPr lang="ar-SA" b="1" dirty="0"/>
                    </a:p>
                  </a:txBody>
                  <a:tcPr/>
                </a:tc>
              </a:tr>
              <a:tr h="70716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b="1" dirty="0" smtClean="0"/>
                        <a:t>داله</a:t>
                      </a:r>
                      <a:r>
                        <a:rPr lang="ar-SA" b="1" baseline="0" dirty="0" smtClean="0"/>
                        <a:t> تستخدم لإيجاد  اقل قيمه من بين مجموعه من القيم</a:t>
                      </a:r>
                      <a:endParaRPr lang="ar-SA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1" dirty="0" smtClean="0"/>
                        <a:t>MIN</a:t>
                      </a:r>
                      <a:endParaRPr lang="ar-SA" b="1" dirty="0"/>
                    </a:p>
                  </a:txBody>
                  <a:tcPr/>
                </a:tc>
              </a:tr>
              <a:tr h="656185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b="1" dirty="0" smtClean="0"/>
                        <a:t>داله</a:t>
                      </a:r>
                      <a:r>
                        <a:rPr lang="ar-SA" b="1" baseline="0" dirty="0" smtClean="0"/>
                        <a:t> تستخدم لإيجاد  المتوسط الحسابي  لمجموعه من القيم</a:t>
                      </a:r>
                      <a:endParaRPr lang="ar-SA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1" dirty="0" smtClean="0"/>
                        <a:t>AVG</a:t>
                      </a:r>
                      <a:endParaRPr lang="ar-SA" b="1" dirty="0"/>
                    </a:p>
                  </a:txBody>
                  <a:tcPr/>
                </a:tc>
              </a:tr>
              <a:tr h="1132594">
                <a:tc>
                  <a:txBody>
                    <a:bodyPr/>
                    <a:lstStyle/>
                    <a:p>
                      <a:pPr rtl="1"/>
                      <a:r>
                        <a:rPr lang="ar-SA" b="1" dirty="0" smtClean="0"/>
                        <a:t>داله تستخدم عدد</a:t>
                      </a:r>
                      <a:r>
                        <a:rPr lang="ar-SA" b="1" baseline="0" dirty="0" smtClean="0"/>
                        <a:t> القيم او عدد الصفوف وهده الدالة تتجاهل القيم الفارغة </a:t>
                      </a:r>
                      <a:r>
                        <a:rPr lang="en-US" b="1" baseline="0" dirty="0" smtClean="0"/>
                        <a:t>NULL</a:t>
                      </a:r>
                      <a:r>
                        <a:rPr lang="ar-SA" b="1" baseline="0" dirty="0" smtClean="0"/>
                        <a:t> عن د عمليه العد 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1" dirty="0" smtClean="0"/>
                        <a:t>COUNT</a:t>
                      </a:r>
                      <a:endParaRPr lang="ar-SA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T.Bedor</a:t>
            </a:r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1982F-ED9E-4BFD-BCCC-53755455EDB6}" type="slidenum">
              <a:rPr lang="ar-SA" smtClean="0"/>
              <a:t>2</a:t>
            </a:fld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SA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الجدول التالي يبن انواع </a:t>
            </a:r>
            <a:r>
              <a:rPr lang="ar-SA" spc="100" dirty="0" err="1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الداول</a:t>
            </a:r>
            <a:r>
              <a:rPr lang="ar-SA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  التجميعية ووظيفه كل داله </a:t>
            </a:r>
            <a:endParaRPr lang="ar-SA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71002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عنصر نائب للمحتوى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5075446"/>
              </p:ext>
            </p:extLst>
          </p:nvPr>
        </p:nvGraphicFramePr>
        <p:xfrm>
          <a:off x="2699792" y="3429000"/>
          <a:ext cx="2015324" cy="223224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15324"/>
              </a:tblGrid>
              <a:tr h="1116124"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 smtClean="0"/>
                        <a:t>Sum(</a:t>
                      </a:r>
                      <a:r>
                        <a:rPr lang="en-US" sz="2800" dirty="0" err="1" smtClean="0"/>
                        <a:t>sal</a:t>
                      </a:r>
                      <a:r>
                        <a:rPr lang="en-US" sz="2800" dirty="0" smtClean="0"/>
                        <a:t>)</a:t>
                      </a:r>
                      <a:endParaRPr lang="ar-SA" sz="2800" dirty="0"/>
                    </a:p>
                  </a:txBody>
                  <a:tcPr anchor="ctr"/>
                </a:tc>
              </a:tr>
              <a:tr h="1116124"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 smtClean="0"/>
                        <a:t>800</a:t>
                      </a:r>
                      <a:endParaRPr lang="ar-SA" sz="2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T.Bedor</a:t>
            </a:r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1982F-ED9E-4BFD-BCCC-53755455EDB6}" type="slidenum">
              <a:rPr lang="ar-SA" smtClean="0"/>
              <a:t>3</a:t>
            </a:fld>
            <a:endParaRPr lang="ar-SA"/>
          </a:p>
        </p:txBody>
      </p:sp>
      <p:sp>
        <p:nvSpPr>
          <p:cNvPr id="5" name="عنوان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مثال </a:t>
            </a:r>
            <a:r>
              <a:rPr lang="ar-SA" dirty="0" smtClean="0"/>
              <a:t>اذا عمليه وحده </a:t>
            </a:r>
            <a:endParaRPr lang="ar-SA" dirty="0"/>
          </a:p>
        </p:txBody>
      </p:sp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992667"/>
              </p:ext>
            </p:extLst>
          </p:nvPr>
        </p:nvGraphicFramePr>
        <p:xfrm>
          <a:off x="5580112" y="2060848"/>
          <a:ext cx="3336033" cy="19678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112011"/>
                <a:gridCol w="1112011"/>
                <a:gridCol w="1112011"/>
              </a:tblGrid>
              <a:tr h="655960">
                <a:tc>
                  <a:txBody>
                    <a:bodyPr/>
                    <a:lstStyle/>
                    <a:p>
                      <a:pPr rtl="1"/>
                      <a:r>
                        <a:rPr lang="en-US" dirty="0" err="1" smtClean="0"/>
                        <a:t>sction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err="1" smtClean="0"/>
                        <a:t>sal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name </a:t>
                      </a:r>
                      <a:endParaRPr lang="ar-SA" dirty="0"/>
                    </a:p>
                  </a:txBody>
                  <a:tcPr/>
                </a:tc>
              </a:tr>
              <a:tr h="65596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500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err="1" smtClean="0"/>
                        <a:t>ahmad</a:t>
                      </a:r>
                      <a:endParaRPr lang="ar-SA" dirty="0"/>
                    </a:p>
                  </a:txBody>
                  <a:tcPr/>
                </a:tc>
              </a:tr>
              <a:tr h="65596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20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300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err="1" smtClean="0"/>
                        <a:t>ali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مربع نص 7"/>
          <p:cNvSpPr txBox="1"/>
          <p:nvPr/>
        </p:nvSpPr>
        <p:spPr>
          <a:xfrm>
            <a:off x="173211" y="2019400"/>
            <a:ext cx="576064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b="1" dirty="0" smtClean="0"/>
              <a:t>SQL&gt;select </a:t>
            </a:r>
            <a:r>
              <a:rPr lang="en-US" sz="2800" b="1" dirty="0" smtClean="0">
                <a:solidFill>
                  <a:srgbClr val="FF0000"/>
                </a:solidFill>
              </a:rPr>
              <a:t>sum(</a:t>
            </a:r>
            <a:r>
              <a:rPr lang="en-US" sz="2800" b="1" dirty="0" err="1" smtClean="0">
                <a:solidFill>
                  <a:srgbClr val="FF0000"/>
                </a:solidFill>
              </a:rPr>
              <a:t>sal</a:t>
            </a:r>
            <a:r>
              <a:rPr lang="en-US" sz="2800" b="1" dirty="0" smtClean="0"/>
              <a:t>)</a:t>
            </a:r>
            <a:endParaRPr lang="en-US" sz="2800" dirty="0" smtClean="0"/>
          </a:p>
          <a:p>
            <a:pPr algn="l" rtl="0"/>
            <a:r>
              <a:rPr lang="en-US" sz="2800" b="1" dirty="0" smtClean="0"/>
              <a:t>         From </a:t>
            </a:r>
            <a:r>
              <a:rPr lang="en-US" sz="2800" b="1" dirty="0" err="1" smtClean="0"/>
              <a:t>emp</a:t>
            </a:r>
            <a:r>
              <a:rPr lang="en-US" sz="2800" b="1" dirty="0" smtClean="0"/>
              <a:t>;</a:t>
            </a:r>
            <a:endParaRPr lang="ar-SA" sz="2800" b="1" dirty="0"/>
          </a:p>
        </p:txBody>
      </p:sp>
      <p:cxnSp>
        <p:nvCxnSpPr>
          <p:cNvPr id="9" name="رابط كسهم مستقيم 8"/>
          <p:cNvCxnSpPr>
            <a:endCxn id="6" idx="0"/>
          </p:cNvCxnSpPr>
          <p:nvPr/>
        </p:nvCxnSpPr>
        <p:spPr>
          <a:xfrm>
            <a:off x="3563888" y="2496453"/>
            <a:ext cx="143566" cy="93254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4055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عنصر نائب للمحتوى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8951985"/>
              </p:ext>
            </p:extLst>
          </p:nvPr>
        </p:nvGraphicFramePr>
        <p:xfrm>
          <a:off x="899594" y="4437112"/>
          <a:ext cx="6408710" cy="165618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281742"/>
                <a:gridCol w="1281742"/>
                <a:gridCol w="1281742"/>
                <a:gridCol w="1281742"/>
                <a:gridCol w="1281742"/>
              </a:tblGrid>
              <a:tr h="828092">
                <a:tc>
                  <a:txBody>
                    <a:bodyPr/>
                    <a:lstStyle/>
                    <a:p>
                      <a:pPr algn="ctr" rtl="1"/>
                      <a:r>
                        <a:rPr kumimoji="0" lang="en-US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count(</a:t>
                      </a:r>
                      <a:r>
                        <a:rPr kumimoji="0" lang="en-US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  <a:r>
                        <a:rPr kumimoji="0" lang="en-US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kumimoji="0" lang="ar-SA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AVG(</a:t>
                      </a:r>
                      <a:r>
                        <a:rPr lang="en-US" dirty="0" err="1" smtClean="0"/>
                        <a:t>sal</a:t>
                      </a:r>
                      <a:r>
                        <a:rPr lang="en-US" dirty="0" smtClean="0"/>
                        <a:t>)</a:t>
                      </a: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MIN(</a:t>
                      </a:r>
                      <a:r>
                        <a:rPr lang="en-US" dirty="0" err="1" smtClean="0"/>
                        <a:t>sal</a:t>
                      </a:r>
                      <a:r>
                        <a:rPr lang="en-US" dirty="0" smtClean="0"/>
                        <a:t>)</a:t>
                      </a: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MAX(</a:t>
                      </a:r>
                      <a:r>
                        <a:rPr lang="en-US" dirty="0" err="1" smtClean="0"/>
                        <a:t>sal</a:t>
                      </a:r>
                      <a:r>
                        <a:rPr lang="en-US" dirty="0" smtClean="0"/>
                        <a:t>)</a:t>
                      </a: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Sum(</a:t>
                      </a:r>
                      <a:r>
                        <a:rPr lang="en-US" dirty="0" err="1" smtClean="0"/>
                        <a:t>sal</a:t>
                      </a:r>
                      <a:r>
                        <a:rPr lang="en-US" dirty="0" smtClean="0"/>
                        <a:t>)</a:t>
                      </a:r>
                      <a:endParaRPr lang="ar-SA" dirty="0"/>
                    </a:p>
                  </a:txBody>
                  <a:tcPr anchor="ctr"/>
                </a:tc>
              </a:tr>
              <a:tr h="828092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2</a:t>
                      </a: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450.5</a:t>
                      </a: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300</a:t>
                      </a: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500</a:t>
                      </a: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800</a:t>
                      </a:r>
                      <a:endParaRPr lang="ar-SA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T.Bedor</a:t>
            </a:r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1982F-ED9E-4BFD-BCCC-53755455EDB6}" type="slidenum">
              <a:rPr lang="ar-SA" smtClean="0"/>
              <a:t>4</a:t>
            </a:fld>
            <a:endParaRPr lang="ar-SA"/>
          </a:p>
        </p:txBody>
      </p:sp>
      <p:sp>
        <p:nvSpPr>
          <p:cNvPr id="5" name="عنوان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مثال </a:t>
            </a:r>
            <a:endParaRPr lang="ar-SA" dirty="0"/>
          </a:p>
        </p:txBody>
      </p:sp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1589168"/>
              </p:ext>
            </p:extLst>
          </p:nvPr>
        </p:nvGraphicFramePr>
        <p:xfrm>
          <a:off x="5580112" y="2060848"/>
          <a:ext cx="3336033" cy="19678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112011"/>
                <a:gridCol w="1112011"/>
                <a:gridCol w="1112011"/>
              </a:tblGrid>
              <a:tr h="655960">
                <a:tc>
                  <a:txBody>
                    <a:bodyPr/>
                    <a:lstStyle/>
                    <a:p>
                      <a:pPr rtl="1"/>
                      <a:r>
                        <a:rPr lang="en-US" dirty="0" err="1" smtClean="0"/>
                        <a:t>sction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err="1" smtClean="0"/>
                        <a:t>sal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name </a:t>
                      </a:r>
                      <a:endParaRPr lang="ar-SA" dirty="0"/>
                    </a:p>
                  </a:txBody>
                  <a:tcPr/>
                </a:tc>
              </a:tr>
              <a:tr h="65596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500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err="1" smtClean="0"/>
                        <a:t>ahmad</a:t>
                      </a:r>
                      <a:endParaRPr lang="ar-SA" dirty="0"/>
                    </a:p>
                  </a:txBody>
                  <a:tcPr/>
                </a:tc>
              </a:tr>
              <a:tr h="65596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20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300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err="1" smtClean="0"/>
                        <a:t>ali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مربع نص 7"/>
          <p:cNvSpPr txBox="1"/>
          <p:nvPr/>
        </p:nvSpPr>
        <p:spPr>
          <a:xfrm>
            <a:off x="173211" y="2019400"/>
            <a:ext cx="5760640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b="1" dirty="0" smtClean="0"/>
              <a:t>SQL&gt;select </a:t>
            </a:r>
            <a:r>
              <a:rPr lang="en-US" sz="2800" b="1" dirty="0" smtClean="0">
                <a:solidFill>
                  <a:srgbClr val="FF0000"/>
                </a:solidFill>
              </a:rPr>
              <a:t>sum(</a:t>
            </a:r>
            <a:r>
              <a:rPr lang="en-US" sz="2800" b="1" dirty="0" err="1" smtClean="0">
                <a:solidFill>
                  <a:srgbClr val="FF0000"/>
                </a:solidFill>
              </a:rPr>
              <a:t>sal</a:t>
            </a:r>
            <a:r>
              <a:rPr lang="en-US" sz="2800" b="1" dirty="0" smtClean="0"/>
              <a:t>),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MAX(</a:t>
            </a:r>
            <a:r>
              <a:rPr lang="en-US" sz="2800" dirty="0" err="1" smtClean="0">
                <a:solidFill>
                  <a:srgbClr val="FF0000"/>
                </a:solidFill>
              </a:rPr>
              <a:t>sal</a:t>
            </a:r>
            <a:r>
              <a:rPr lang="en-US" sz="2800" dirty="0" smtClean="0"/>
              <a:t>),          </a:t>
            </a:r>
            <a:r>
              <a:rPr lang="en-US" sz="2800" dirty="0" smtClean="0">
                <a:solidFill>
                  <a:srgbClr val="FF0000"/>
                </a:solidFill>
              </a:rPr>
              <a:t>MIN(</a:t>
            </a:r>
            <a:r>
              <a:rPr lang="en-US" sz="2800" dirty="0" err="1" smtClean="0">
                <a:solidFill>
                  <a:srgbClr val="FF0000"/>
                </a:solidFill>
              </a:rPr>
              <a:t>sal</a:t>
            </a:r>
            <a:r>
              <a:rPr lang="en-US" sz="2800" dirty="0" smtClean="0"/>
              <a:t>),</a:t>
            </a:r>
            <a:r>
              <a:rPr lang="en-US" sz="2800" dirty="0" smtClean="0">
                <a:solidFill>
                  <a:srgbClr val="FF0000"/>
                </a:solidFill>
              </a:rPr>
              <a:t>AVG(</a:t>
            </a:r>
            <a:r>
              <a:rPr lang="en-US" sz="2800" dirty="0" err="1" smtClean="0">
                <a:solidFill>
                  <a:srgbClr val="FF0000"/>
                </a:solidFill>
              </a:rPr>
              <a:t>sal</a:t>
            </a:r>
            <a:r>
              <a:rPr lang="en-US" sz="2800" dirty="0" smtClean="0"/>
              <a:t>),</a:t>
            </a:r>
            <a:r>
              <a:rPr lang="en-US" sz="2800" dirty="0" smtClean="0">
                <a:solidFill>
                  <a:srgbClr val="FF0000"/>
                </a:solidFill>
              </a:rPr>
              <a:t> count(</a:t>
            </a:r>
            <a:r>
              <a:rPr lang="en-US" sz="2800" dirty="0" err="1" smtClean="0">
                <a:solidFill>
                  <a:srgbClr val="FF0000"/>
                </a:solidFill>
              </a:rPr>
              <a:t>sal</a:t>
            </a:r>
            <a:r>
              <a:rPr lang="en-US" sz="2800" dirty="0" smtClean="0"/>
              <a:t>)</a:t>
            </a:r>
          </a:p>
          <a:p>
            <a:pPr algn="l" rtl="0"/>
            <a:r>
              <a:rPr lang="en-US" sz="2800" b="1" dirty="0" smtClean="0"/>
              <a:t>         From </a:t>
            </a:r>
            <a:r>
              <a:rPr lang="en-US" sz="2800" b="1" dirty="0" err="1" smtClean="0"/>
              <a:t>emp</a:t>
            </a:r>
            <a:r>
              <a:rPr lang="en-US" sz="2800" b="1" dirty="0" smtClean="0"/>
              <a:t>;</a:t>
            </a:r>
            <a:endParaRPr lang="ar-SA" sz="2800" b="1" dirty="0"/>
          </a:p>
        </p:txBody>
      </p:sp>
    </p:spTree>
    <p:extLst>
      <p:ext uri="{BB962C8B-B14F-4D97-AF65-F5344CB8AC3E}">
        <p14:creationId xmlns:p14="http://schemas.microsoft.com/office/powerpoint/2010/main" val="4107228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لتقى">
  <a:themeElements>
    <a:clrScheme name="ملتقى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ملتقى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ملتقى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</TotalTime>
  <Words>145</Words>
  <Application>Microsoft Office PowerPoint</Application>
  <PresentationFormat>عرض على الشاشة (3:4)‏</PresentationFormat>
  <Paragraphs>59</Paragraphs>
  <Slides>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ملتقى</vt:lpstr>
      <vt:lpstr>الفصل الخامس </vt:lpstr>
      <vt:lpstr>الجدول التالي يبن انواع الداول  التجميعية ووظيفه كل داله </vt:lpstr>
      <vt:lpstr>مثال اذا عمليه وحده </vt:lpstr>
      <vt:lpstr>مثال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الفصل الخامس </dc:title>
  <dc:creator>tetsher</dc:creator>
  <cp:lastModifiedBy>tetsher</cp:lastModifiedBy>
  <cp:revision>5</cp:revision>
  <dcterms:created xsi:type="dcterms:W3CDTF">2016-03-28T07:52:35Z</dcterms:created>
  <dcterms:modified xsi:type="dcterms:W3CDTF">2016-03-29T16:26:05Z</dcterms:modified>
</cp:coreProperties>
</file>