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77" r:id="rId3"/>
    <p:sldId id="298" r:id="rId4"/>
    <p:sldId id="299" r:id="rId5"/>
    <p:sldId id="278" r:id="rId6"/>
    <p:sldId id="341" r:id="rId7"/>
    <p:sldId id="310" r:id="rId8"/>
    <p:sldId id="321" r:id="rId9"/>
    <p:sldId id="340" r:id="rId10"/>
    <p:sldId id="328" r:id="rId11"/>
    <p:sldId id="325" r:id="rId12"/>
    <p:sldId id="326" r:id="rId13"/>
    <p:sldId id="343" r:id="rId14"/>
    <p:sldId id="344" r:id="rId15"/>
    <p:sldId id="345" r:id="rId16"/>
    <p:sldId id="346" r:id="rId17"/>
    <p:sldId id="347" r:id="rId18"/>
    <p:sldId id="348" r:id="rId19"/>
    <p:sldId id="342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65DD71D7-55AC-46BD-81B3-09AB2F9EFBD8}" type="datetimeFigureOut">
              <a:rPr lang="ar-SA" smtClean="0"/>
              <a:t>09/07/38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2840BD58-3BFF-4EAF-BB8B-AC67FE801E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1F89424F-BB59-4F4E-9822-4CA3E770FFD2}" type="datetimeFigureOut">
              <a:t>09/07/38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68322CDD-9D6C-4F63-9EC2-648226624108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34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5919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8866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4866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9805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75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62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727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524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94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7563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2141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712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9589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676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r" latinLnBrk="0">
              <a:lnSpc>
                <a:spcPct val="80000"/>
              </a:lnSpc>
              <a:defRPr lang="ar-SA"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r" latinLnBrk="0">
              <a:buNone/>
              <a:defRPr lang="ar-SA" sz="2000"/>
            </a:lvl2pPr>
            <a:lvl3pPr marL="914400" indent="0" algn="r" latinLnBrk="0">
              <a:buNone/>
              <a:defRPr lang="ar-SA" sz="1800"/>
            </a:lvl3pPr>
            <a:lvl4pPr marL="1371600" indent="0" algn="r" latinLnBrk="0">
              <a:buNone/>
              <a:defRPr lang="ar-SA" sz="1600"/>
            </a:lvl4pPr>
            <a:lvl5pPr marL="1828800" indent="0" algn="r" latinLnBrk="0">
              <a:buNone/>
              <a:defRPr lang="ar-SA" sz="1600"/>
            </a:lvl5pPr>
            <a:lvl6pPr marL="2286000" indent="0" algn="r" latinLnBrk="0">
              <a:buNone/>
              <a:defRPr lang="ar-SA" sz="1600"/>
            </a:lvl6pPr>
            <a:lvl7pPr marL="2743200" indent="0" algn="r" latinLnBrk="0">
              <a:buNone/>
              <a:defRPr lang="ar-SA" sz="1600"/>
            </a:lvl7pPr>
            <a:lvl8pPr marL="3200400" indent="0" algn="r" latinLnBrk="0">
              <a:buNone/>
              <a:defRPr lang="ar-SA" sz="1600"/>
            </a:lvl8pPr>
            <a:lvl9pPr marL="3657600" indent="0" algn="r" latinLnBrk="0">
              <a:buNone/>
              <a:defRPr lang="ar-SA" sz="1600"/>
            </a:lvl9pPr>
          </a:lstStyle>
          <a:p>
            <a:pPr algn="r" rtl="1"/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8" name="مستطيل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9" name="مستطيل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/>
          </p:nvPr>
        </p:nvSpPr>
        <p:spPr>
          <a:xfrm flipV="1">
            <a:off x="1295400" y="1828800"/>
            <a:ext cx="9601200" cy="4114800"/>
          </a:xfrm>
        </p:spPr>
        <p:txBody>
          <a:bodyPr vert="eaVert"/>
          <a:lstStyle/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283"/>
            <a:ext cx="4435717" cy="685628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2784" y="1565829"/>
            <a:ext cx="5943600" cy="4114800"/>
          </a:xfrm>
        </p:spPr>
        <p:txBody>
          <a:bodyPr anchor="b">
            <a:normAutofit/>
          </a:bodyPr>
          <a:lstStyle>
            <a:lvl1pPr algn="r" latinLnBrk="0">
              <a:lnSpc>
                <a:spcPct val="80000"/>
              </a:lnSpc>
              <a:defRPr lang="ar-SA"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32785" y="5682343"/>
            <a:ext cx="5943600" cy="410547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200" b="1" cap="all" baseline="0"/>
            </a:lvl1pPr>
            <a:lvl2pPr marL="457200" indent="0" algn="r" latinLnBrk="0">
              <a:buNone/>
              <a:defRPr lang="ar-SA" sz="2000"/>
            </a:lvl2pPr>
            <a:lvl3pPr marL="914400" indent="0" algn="r" latinLnBrk="0">
              <a:buNone/>
              <a:defRPr lang="ar-SA" sz="1800"/>
            </a:lvl3pPr>
            <a:lvl4pPr marL="1371600" indent="0" algn="r" latinLnBrk="0">
              <a:buNone/>
              <a:defRPr lang="ar-SA" sz="1600"/>
            </a:lvl4pPr>
            <a:lvl5pPr marL="1828800" indent="0" algn="r" latinLnBrk="0">
              <a:buNone/>
              <a:defRPr lang="ar-SA" sz="1600"/>
            </a:lvl5pPr>
            <a:lvl6pPr marL="2286000" indent="0" algn="r" latinLnBrk="0">
              <a:buNone/>
              <a:defRPr lang="ar-SA" sz="1600"/>
            </a:lvl6pPr>
            <a:lvl7pPr marL="2743200" indent="0" algn="r" latinLnBrk="0">
              <a:buNone/>
              <a:defRPr lang="ar-SA" sz="1600"/>
            </a:lvl7pPr>
            <a:lvl8pPr marL="3200400" indent="0" algn="r" latinLnBrk="0">
              <a:buNone/>
              <a:defRPr lang="ar-SA" sz="1600"/>
            </a:lvl8pPr>
            <a:lvl9pPr marL="3657600" indent="0" algn="r" latinLnBrk="0">
              <a:buNone/>
              <a:defRPr lang="ar-SA" sz="16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مستطيل 8"/>
          <p:cNvSpPr/>
          <p:nvPr userDrawn="1"/>
        </p:nvSpPr>
        <p:spPr>
          <a:xfrm>
            <a:off x="4435803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1" name="مستطيل 10"/>
          <p:cNvSpPr/>
          <p:nvPr userDrawn="1"/>
        </p:nvSpPr>
        <p:spPr>
          <a:xfrm>
            <a:off x="4435717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 algn="r" latinLnBrk="0">
              <a:defRPr lang="ar-SA" sz="20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400"/>
            </a:lvl4pPr>
            <a:lvl5pPr algn="r" latinLnBrk="0">
              <a:defRPr lang="ar-SA" sz="1400"/>
            </a:lvl5pPr>
            <a:lvl6pPr algn="r" latinLnBrk="0">
              <a:defRPr lang="ar-SA" sz="1800"/>
            </a:lvl6pPr>
            <a:lvl7pPr algn="r" latinLnBrk="0">
              <a:defRPr lang="ar-SA" sz="1800"/>
            </a:lvl7pPr>
            <a:lvl8pPr algn="r" latinLnBrk="0">
              <a:defRPr lang="ar-SA" sz="1800"/>
            </a:lvl8pPr>
            <a:lvl9pPr algn="r" latinLnBrk="0">
              <a:defRPr lang="ar-SA" sz="18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 algn="r" latinLnBrk="0">
              <a:defRPr lang="ar-SA" sz="20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400"/>
            </a:lvl4pPr>
            <a:lvl5pPr algn="r" latinLnBrk="0">
              <a:defRPr lang="ar-SA" sz="1400"/>
            </a:lvl5pPr>
            <a:lvl6pPr algn="r" latinLnBrk="0">
              <a:defRPr lang="ar-SA" sz="1800"/>
            </a:lvl6pPr>
            <a:lvl7pPr algn="r" latinLnBrk="0">
              <a:defRPr lang="ar-SA" sz="1800"/>
            </a:lvl7pPr>
            <a:lvl8pPr algn="r" latinLnBrk="0">
              <a:defRPr lang="ar-SA" sz="1800"/>
            </a:lvl8pPr>
            <a:lvl9pPr algn="r" latinLnBrk="0">
              <a:defRPr lang="ar-SA" sz="18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000" b="1" cap="all" baseline="0"/>
            </a:lvl1pPr>
            <a:lvl2pPr marL="457200" indent="0" algn="r" latinLnBrk="0">
              <a:buNone/>
              <a:defRPr lang="ar-SA" sz="2000" b="1"/>
            </a:lvl2pPr>
            <a:lvl3pPr marL="914400" indent="0" algn="r" latinLnBrk="0">
              <a:buNone/>
              <a:defRPr lang="ar-SA" sz="1800" b="1"/>
            </a:lvl3pPr>
            <a:lvl4pPr marL="1371600" indent="0" algn="r" latinLnBrk="0">
              <a:buNone/>
              <a:defRPr lang="ar-SA" sz="1600" b="1"/>
            </a:lvl4pPr>
            <a:lvl5pPr marL="1828800" indent="0" algn="r" latinLnBrk="0">
              <a:buNone/>
              <a:defRPr lang="ar-SA" sz="1600" b="1"/>
            </a:lvl5pPr>
            <a:lvl6pPr marL="2286000" indent="0" algn="r" latinLnBrk="0">
              <a:buNone/>
              <a:defRPr lang="ar-SA" sz="1600" b="1"/>
            </a:lvl6pPr>
            <a:lvl7pPr marL="2743200" indent="0" algn="r" latinLnBrk="0">
              <a:buNone/>
              <a:defRPr lang="ar-SA" sz="1600" b="1"/>
            </a:lvl7pPr>
            <a:lvl8pPr marL="3200400" indent="0" algn="r" latinLnBrk="0">
              <a:buNone/>
              <a:defRPr lang="ar-SA" sz="1600" b="1"/>
            </a:lvl8pPr>
            <a:lvl9pPr marL="3657600" indent="0" algn="r" latinLnBrk="0">
              <a:buNone/>
              <a:defRPr lang="ar-SA" sz="1600" b="1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 algn="r" latinLnBrk="0">
              <a:defRPr lang="ar-SA" sz="20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400"/>
            </a:lvl4pPr>
            <a:lvl5pPr algn="r" latinLnBrk="0">
              <a:defRPr lang="ar-SA" sz="1400"/>
            </a:lvl5pPr>
            <a:lvl6pPr algn="r" latinLnBrk="0">
              <a:defRPr lang="ar-SA" sz="1600"/>
            </a:lvl6pPr>
            <a:lvl7pPr algn="r" latinLnBrk="0">
              <a:defRPr lang="ar-SA" sz="1600"/>
            </a:lvl7pPr>
            <a:lvl8pPr algn="r" latinLnBrk="0">
              <a:defRPr lang="ar-SA" sz="1600"/>
            </a:lvl8pPr>
            <a:lvl9pPr algn="r" latinLnBrk="0">
              <a:defRPr lang="ar-SA" sz="16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000" b="1" cap="all" baseline="0"/>
            </a:lvl1pPr>
            <a:lvl2pPr marL="457200" indent="0" algn="r" latinLnBrk="0">
              <a:buNone/>
              <a:defRPr lang="ar-SA" sz="2000" b="1"/>
            </a:lvl2pPr>
            <a:lvl3pPr marL="914400" indent="0" algn="r" latinLnBrk="0">
              <a:buNone/>
              <a:defRPr lang="ar-SA" sz="1800" b="1"/>
            </a:lvl3pPr>
            <a:lvl4pPr marL="1371600" indent="0" algn="r" latinLnBrk="0">
              <a:buNone/>
              <a:defRPr lang="ar-SA" sz="1600" b="1"/>
            </a:lvl4pPr>
            <a:lvl5pPr marL="1828800" indent="0" algn="r" latinLnBrk="0">
              <a:buNone/>
              <a:defRPr lang="ar-SA" sz="1600" b="1"/>
            </a:lvl5pPr>
            <a:lvl6pPr marL="2286000" indent="0" algn="r" latinLnBrk="0">
              <a:buNone/>
              <a:defRPr lang="ar-SA" sz="1600" b="1"/>
            </a:lvl6pPr>
            <a:lvl7pPr marL="2743200" indent="0" algn="r" latinLnBrk="0">
              <a:buNone/>
              <a:defRPr lang="ar-SA" sz="1600" b="1"/>
            </a:lvl7pPr>
            <a:lvl8pPr marL="3200400" indent="0" algn="r" latinLnBrk="0">
              <a:buNone/>
              <a:defRPr lang="ar-SA" sz="1600" b="1"/>
            </a:lvl8pPr>
            <a:lvl9pPr marL="3657600" indent="0" algn="r" latinLnBrk="0">
              <a:buNone/>
              <a:defRPr lang="ar-SA" sz="1600" b="1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 algn="r" latinLnBrk="0">
              <a:defRPr lang="ar-SA" sz="20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400"/>
            </a:lvl4pPr>
            <a:lvl5pPr algn="r" latinLnBrk="0">
              <a:defRPr lang="ar-SA" sz="1400"/>
            </a:lvl5pPr>
            <a:lvl6pPr algn="r" latinLnBrk="0">
              <a:defRPr lang="ar-SA" sz="1600"/>
            </a:lvl6pPr>
            <a:lvl7pPr algn="r" latinLnBrk="0">
              <a:defRPr lang="ar-SA" sz="1600"/>
            </a:lvl7pPr>
            <a:lvl8pPr algn="r" latinLnBrk="0">
              <a:defRPr lang="ar-SA" sz="1600"/>
            </a:lvl8pPr>
            <a:lvl9pPr algn="r" latinLnBrk="0">
              <a:defRPr lang="ar-SA" sz="16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 flipH="1">
            <a:off x="0" y="283"/>
            <a:ext cx="4435717" cy="6856286"/>
          </a:xfrm>
          <a:prstGeom prst="rect">
            <a:avLst/>
          </a:prstGeom>
        </p:spPr>
      </p:pic>
      <p:sp>
        <p:nvSpPr>
          <p:cNvPr id="10" name="مستطيل 9"/>
          <p:cNvSpPr/>
          <p:nvPr userDrawn="1"/>
        </p:nvSpPr>
        <p:spPr>
          <a:xfrm>
            <a:off x="44386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1" name="مستطيل 10"/>
          <p:cNvSpPr/>
          <p:nvPr userDrawn="1"/>
        </p:nvSpPr>
        <p:spPr>
          <a:xfrm>
            <a:off x="4452846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73893" y="685226"/>
            <a:ext cx="6126480" cy="5486400"/>
          </a:xfrm>
        </p:spPr>
        <p:txBody>
          <a:bodyPr>
            <a:normAutofit/>
          </a:bodyPr>
          <a:lstStyle>
            <a:lvl1pPr algn="r" latinLnBrk="0">
              <a:defRPr lang="ar-SA" sz="20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400"/>
            </a:lvl4pPr>
            <a:lvl5pPr algn="r" latinLnBrk="0">
              <a:defRPr lang="ar-SA" sz="1400"/>
            </a:lvl5pPr>
            <a:lvl6pPr algn="r" latinLnBrk="0">
              <a:defRPr lang="ar-SA" sz="2000"/>
            </a:lvl6pPr>
            <a:lvl7pPr algn="r" latinLnBrk="0">
              <a:defRPr lang="ar-SA" sz="2000"/>
            </a:lvl7pPr>
            <a:lvl8pPr algn="r" latinLnBrk="0">
              <a:defRPr lang="ar-SA" sz="2000"/>
            </a:lvl8pPr>
            <a:lvl9pPr algn="r" latinLnBrk="0">
              <a:defRPr lang="ar-SA" sz="20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  <p:sp>
        <p:nvSpPr>
          <p:cNvPr id="12" name="عنوان 1"/>
          <p:cNvSpPr>
            <a:spLocks noGrp="1"/>
          </p:cNvSpPr>
          <p:nvPr>
            <p:ph type="title"/>
          </p:nvPr>
        </p:nvSpPr>
        <p:spPr>
          <a:xfrm>
            <a:off x="486701" y="2514600"/>
            <a:ext cx="3474720" cy="1600200"/>
          </a:xfrm>
        </p:spPr>
        <p:txBody>
          <a:bodyPr anchor="b"/>
          <a:lstStyle>
            <a:lvl1pPr algn="r" latinLnBrk="0">
              <a:defRPr lang="ar-SA" sz="3200"/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3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86701" y="4343400"/>
            <a:ext cx="3474720" cy="118872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800"/>
              </a:spcBef>
              <a:buNone/>
              <a:defRPr lang="ar-SA" sz="1800"/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 flipH="1">
            <a:off x="0" y="283"/>
            <a:ext cx="4435717" cy="685628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6701" y="2514600"/>
            <a:ext cx="3474720" cy="1600200"/>
          </a:xfrm>
        </p:spPr>
        <p:txBody>
          <a:bodyPr anchor="b"/>
          <a:lstStyle>
            <a:lvl1pPr algn="r" latinLnBrk="0">
              <a:defRPr lang="ar-SA" sz="3200"/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23867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 latinLnBrk="0">
              <a:buNone/>
              <a:defRPr lang="ar-SA" sz="2400"/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86701" y="4343400"/>
            <a:ext cx="3474720" cy="118872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800"/>
              </a:spcBef>
              <a:buNone/>
              <a:defRPr lang="ar-SA" sz="1800"/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  <p:sp>
        <p:nvSpPr>
          <p:cNvPr id="13" name="مستطيل 12"/>
          <p:cNvSpPr/>
          <p:nvPr userDrawn="1"/>
        </p:nvSpPr>
        <p:spPr>
          <a:xfrm>
            <a:off x="4433595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5" name="مستطيل 14"/>
          <p:cNvSpPr/>
          <p:nvPr userDrawn="1"/>
        </p:nvSpPr>
        <p:spPr>
          <a:xfrm>
            <a:off x="44386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6" name="مستطيل 15"/>
          <p:cNvSpPr/>
          <p:nvPr userDrawn="1"/>
        </p:nvSpPr>
        <p:spPr>
          <a:xfrm>
            <a:off x="4452846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ar-SA" dirty="0"/>
              <a:t>انقر لتحرير أنماط النص الرئيسي</a:t>
            </a:r>
          </a:p>
          <a:p>
            <a:pPr lvl="1" algn="r" rtl="1"/>
            <a:r>
              <a:rPr lang="ar-SA" dirty="0"/>
              <a:t>المستوى الثاني</a:t>
            </a:r>
          </a:p>
          <a:p>
            <a:pPr lvl="2" algn="r" rtl="1"/>
            <a:r>
              <a:rPr lang="ar-SA" dirty="0"/>
              <a:t>المستوى 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2160813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00">
                <a:solidFill>
                  <a:schemeClr val="tx1"/>
                </a:solidFill>
              </a:defRPr>
            </a:lvl1pPr>
          </a:lstStyle>
          <a:p>
            <a:pPr algn="r" rtl="1"/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57150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00">
                <a:solidFill>
                  <a:schemeClr val="tx1"/>
                </a:solidFill>
              </a:defRPr>
            </a:lvl1pPr>
          </a:lstStyle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295400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pPr algn="r" rtl="1"/>
              <a:t>‹#›</a:t>
            </a:fld>
            <a:endParaRPr lang="ar-SA"/>
          </a:p>
        </p:txBody>
      </p:sp>
      <p:sp>
        <p:nvSpPr>
          <p:cNvPr id="8" name="مستطيل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ar-SA"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ar-SA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>
            <a:normAutofit/>
          </a:bodyPr>
          <a:lstStyle/>
          <a:p>
            <a:r>
              <a:rPr lang="ar-SA" altLang="ar-SA" sz="6600" dirty="0"/>
              <a:t>مبادئ قواعد البيانات </a:t>
            </a:r>
            <a:r>
              <a:rPr lang="en-US" altLang="ar-SA" sz="6600" dirty="0"/>
              <a:t>SQL</a:t>
            </a:r>
            <a:endParaRPr lang="ar-SA" sz="6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الفصل الثالث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3" y="1344706"/>
            <a:ext cx="3457574" cy="2460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5" y="381000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/>
              <a:t>معاملات </a:t>
            </a:r>
            <a:r>
              <a:rPr lang="ar-SA" altLang="ar-SA" dirty="0" smtClean="0"/>
              <a:t>مقارنة </a:t>
            </a:r>
            <a:r>
              <a:rPr lang="ar-SA" altLang="ar-SA" dirty="0"/>
              <a:t>اخرى تستخدم في </a:t>
            </a:r>
            <a:r>
              <a:rPr lang="ar-SA" altLang="ar-SA" dirty="0" smtClean="0"/>
              <a:t>جملة</a:t>
            </a:r>
            <a:r>
              <a:rPr lang="en-US" altLang="ar-SA" dirty="0" smtClean="0"/>
              <a:t>Where </a:t>
            </a:r>
            <a:endParaRPr lang="en-US" altLang="ar-SA" sz="2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1519519"/>
            <a:ext cx="10031506" cy="4424082"/>
          </a:xfrm>
        </p:spPr>
        <p:txBody>
          <a:bodyPr>
            <a:no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هناك معاملات مقارنه أخرى تستخدم في جملة الشرط لتسهل عملية حصر البيانات بشكل أكبر: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10</a:t>
            </a:fld>
            <a:endParaRPr lang="ar-SA" dirty="0"/>
          </a:p>
        </p:txBody>
      </p:sp>
      <p:graphicFrame>
        <p:nvGraphicFramePr>
          <p:cNvPr id="7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460240"/>
              </p:ext>
            </p:extLst>
          </p:nvPr>
        </p:nvGraphicFramePr>
        <p:xfrm>
          <a:off x="1362635" y="2996372"/>
          <a:ext cx="9350188" cy="228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87271"/>
                <a:gridCol w="586291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المعامل</a:t>
                      </a:r>
                      <a:r>
                        <a:rPr lang="ar-SA" sz="2400" baseline="0" dirty="0" smtClean="0"/>
                        <a:t> 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المعنى</a:t>
                      </a:r>
                      <a:endParaRPr lang="ar-SA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قيمة </a:t>
                      </a:r>
                      <a:r>
                        <a:rPr lang="en-US" sz="2400" dirty="0" smtClean="0"/>
                        <a:t>and</a:t>
                      </a:r>
                      <a:r>
                        <a:rPr lang="ar-SA" sz="2400" baseline="0" dirty="0" smtClean="0"/>
                        <a:t> قيمة </a:t>
                      </a:r>
                      <a:r>
                        <a:rPr lang="en-US" sz="2400" baseline="0" dirty="0" smtClean="0"/>
                        <a:t>Between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حصر البيانات بين رقمين</a:t>
                      </a:r>
                      <a:endParaRPr lang="ar-SA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IN(</a:t>
                      </a:r>
                      <a:r>
                        <a:rPr lang="ar-SA" sz="2400" dirty="0" smtClean="0"/>
                        <a:t>مجموعة من القيم</a:t>
                      </a:r>
                      <a:r>
                        <a:rPr lang="en-US" sz="2400" dirty="0" smtClean="0"/>
                        <a:t>)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حصر</a:t>
                      </a:r>
                      <a:r>
                        <a:rPr lang="ar-SA" sz="2400" baseline="0" dirty="0" smtClean="0"/>
                        <a:t> البيانات ضمن مجموعة من القيم</a:t>
                      </a:r>
                      <a:endParaRPr lang="ar-SA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Like ‘%, _ ‘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حصر ا لبيانات</a:t>
                      </a:r>
                      <a:r>
                        <a:rPr lang="ar-SA" sz="2400" baseline="0" dirty="0" smtClean="0"/>
                        <a:t> حسب مطابقة النص أو الحروف</a:t>
                      </a:r>
                      <a:endParaRPr lang="ar-SA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IS Null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 </a:t>
                      </a:r>
                      <a:r>
                        <a:rPr lang="ar-SA" sz="2400" dirty="0" smtClean="0"/>
                        <a:t>حصر</a:t>
                      </a:r>
                      <a:r>
                        <a:rPr lang="ar-SA" sz="2400" baseline="0" dirty="0" smtClean="0"/>
                        <a:t> البيانات الخالية </a:t>
                      </a:r>
                      <a:r>
                        <a:rPr lang="en-US" sz="2400" baseline="0" dirty="0" smtClean="0"/>
                        <a:t>Null</a:t>
                      </a:r>
                      <a:endParaRPr lang="ar-SA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4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5" y="381000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/>
              <a:t>حصر البيانات بين رقمين</a:t>
            </a:r>
            <a:endParaRPr lang="en-US" altLang="ar-SA" sz="2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1519519"/>
            <a:ext cx="10031506" cy="4424082"/>
          </a:xfrm>
        </p:spPr>
        <p:txBody>
          <a:bodyPr>
            <a:noAutofit/>
          </a:bodyPr>
          <a:lstStyle/>
          <a:p>
            <a:pPr marL="297180" lvl="1" indent="0" algn="l" rtl="0">
              <a:buNone/>
            </a:pPr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 err="1">
                <a:solidFill>
                  <a:srgbClr val="00B050"/>
                </a:solidFill>
              </a:rPr>
              <a:t>sal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Between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1000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And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3000;</a:t>
            </a:r>
            <a:endParaRPr lang="en-US" sz="2400" b="1" dirty="0">
              <a:solidFill>
                <a:srgbClr val="00B050"/>
              </a:solidFill>
            </a:endParaRPr>
          </a:p>
          <a:p>
            <a:endParaRPr lang="ar-SA" sz="24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11</a:t>
            </a:fld>
            <a:endParaRPr lang="ar-SA" dirty="0"/>
          </a:p>
        </p:txBody>
      </p:sp>
      <p:graphicFrame>
        <p:nvGraphicFramePr>
          <p:cNvPr id="8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623761"/>
              </p:ext>
            </p:extLst>
          </p:nvPr>
        </p:nvGraphicFramePr>
        <p:xfrm>
          <a:off x="8818282" y="1519519"/>
          <a:ext cx="2235200" cy="163605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</a:tblGrid>
              <a:tr h="41685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9" name="رابط كسهم مستقيم 8"/>
          <p:cNvCxnSpPr/>
          <p:nvPr/>
        </p:nvCxnSpPr>
        <p:spPr>
          <a:xfrm>
            <a:off x="2572870" y="2926976"/>
            <a:ext cx="152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426793"/>
              </p:ext>
            </p:extLst>
          </p:nvPr>
        </p:nvGraphicFramePr>
        <p:xfrm>
          <a:off x="2725270" y="3536576"/>
          <a:ext cx="2235200" cy="121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  <a:endParaRPr lang="ar-S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1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5" y="381000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/>
              <a:t>حصر البيانات ضمن </a:t>
            </a:r>
            <a:r>
              <a:rPr lang="ar-SA" altLang="ar-SA" dirty="0" smtClean="0"/>
              <a:t>مجموعة </a:t>
            </a:r>
            <a:r>
              <a:rPr lang="ar-SA" altLang="ar-SA" dirty="0"/>
              <a:t>من القيم</a:t>
            </a:r>
            <a:endParaRPr lang="en-US" altLang="ar-SA" sz="2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1519519"/>
            <a:ext cx="10031506" cy="4424082"/>
          </a:xfrm>
        </p:spPr>
        <p:txBody>
          <a:bodyPr>
            <a:noAutofit/>
          </a:bodyPr>
          <a:lstStyle/>
          <a:p>
            <a:pPr marL="297180" lvl="1" indent="0" algn="l" rtl="0">
              <a:buNone/>
            </a:pPr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id</a:t>
            </a:r>
          </a:p>
          <a:p>
            <a:pPr marL="297180" lvl="1" indent="0" algn="l" rtl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 </a:t>
            </a:r>
            <a:r>
              <a:rPr lang="en-US" sz="2400" dirty="0">
                <a:solidFill>
                  <a:srgbClr val="00B050"/>
                </a:solidFill>
              </a:rPr>
              <a:t>id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IN</a:t>
            </a:r>
            <a:r>
              <a:rPr lang="en-US" sz="2400" dirty="0">
                <a:solidFill>
                  <a:srgbClr val="00B050"/>
                </a:solidFill>
              </a:rPr>
              <a:t> (101,103 </a:t>
            </a:r>
            <a:r>
              <a:rPr lang="en-US" sz="2400" dirty="0" smtClean="0">
                <a:solidFill>
                  <a:srgbClr val="00B050"/>
                </a:solidFill>
              </a:rPr>
              <a:t>);</a:t>
            </a:r>
            <a:endParaRPr lang="en-US" sz="2400" b="1" dirty="0">
              <a:solidFill>
                <a:srgbClr val="00B050"/>
              </a:solidFill>
            </a:endParaRPr>
          </a:p>
          <a:p>
            <a:endParaRPr lang="ar-SA" sz="24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12</a:t>
            </a:fld>
            <a:endParaRPr lang="ar-SA" dirty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572870" y="2926976"/>
            <a:ext cx="152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82344"/>
              </p:ext>
            </p:extLst>
          </p:nvPr>
        </p:nvGraphicFramePr>
        <p:xfrm>
          <a:off x="8736106" y="1519519"/>
          <a:ext cx="2160494" cy="17715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0247"/>
                <a:gridCol w="1080247"/>
              </a:tblGrid>
              <a:tr h="44289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Id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  <a:tr h="44289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101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4289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102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4289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103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sara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01681"/>
              </p:ext>
            </p:extLst>
          </p:nvPr>
        </p:nvGraphicFramePr>
        <p:xfrm>
          <a:off x="2572870" y="3476434"/>
          <a:ext cx="2106706" cy="1315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53353"/>
                <a:gridCol w="1053353"/>
              </a:tblGrid>
              <a:tr h="438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Id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  <a:tr h="438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101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38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103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sara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1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5" y="381000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/>
              <a:t>عرض الموظفين الذي </a:t>
            </a:r>
            <a:r>
              <a:rPr lang="ar-SA" altLang="ar-SA" dirty="0" smtClean="0">
                <a:solidFill>
                  <a:srgbClr val="0070C0"/>
                </a:solidFill>
              </a:rPr>
              <a:t>تبدأ</a:t>
            </a:r>
            <a:r>
              <a:rPr lang="ar-SA" altLang="ar-SA" dirty="0" smtClean="0"/>
              <a:t> أسمائهم بحرف </a:t>
            </a:r>
            <a:r>
              <a:rPr lang="en-US" altLang="ar-SA" dirty="0">
                <a:solidFill>
                  <a:srgbClr val="0070C0"/>
                </a:solidFill>
              </a:rPr>
              <a:t>o</a:t>
            </a:r>
            <a:endParaRPr lang="en-US" altLang="ar-SA" sz="2800" dirty="0">
              <a:solidFill>
                <a:srgbClr val="0070C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1519519"/>
            <a:ext cx="10031506" cy="4424082"/>
          </a:xfrm>
        </p:spPr>
        <p:txBody>
          <a:bodyPr>
            <a:noAutofit/>
          </a:bodyPr>
          <a:lstStyle/>
          <a:p>
            <a:pPr marL="297180" lvl="1" indent="0" algn="l" rtl="0">
              <a:buNone/>
            </a:pPr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name  </a:t>
            </a:r>
            <a:r>
              <a:rPr lang="en-US" sz="2400" dirty="0">
                <a:solidFill>
                  <a:srgbClr val="0070C0"/>
                </a:solidFill>
              </a:rPr>
              <a:t>LIKE</a:t>
            </a:r>
            <a:r>
              <a:rPr lang="ar-SA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 ‘</a:t>
            </a:r>
            <a:r>
              <a:rPr lang="en-US" sz="2400" dirty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%</a:t>
            </a:r>
            <a:r>
              <a:rPr lang="en-US" sz="2400" dirty="0" smtClean="0">
                <a:solidFill>
                  <a:srgbClr val="0070C0"/>
                </a:solidFill>
              </a:rPr>
              <a:t>’;</a:t>
            </a:r>
            <a:endParaRPr lang="en-US" sz="2400" dirty="0">
              <a:solidFill>
                <a:srgbClr val="0070C0"/>
              </a:solidFill>
            </a:endParaRPr>
          </a:p>
          <a:p>
            <a:endParaRPr lang="ar-SA" sz="24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13</a:t>
            </a:fld>
            <a:endParaRPr lang="ar-SA" dirty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572870" y="2926976"/>
            <a:ext cx="152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283579"/>
              </p:ext>
            </p:extLst>
          </p:nvPr>
        </p:nvGraphicFramePr>
        <p:xfrm>
          <a:off x="7700682" y="1476189"/>
          <a:ext cx="3352800" cy="1625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444282"/>
              </p:ext>
            </p:extLst>
          </p:nvPr>
        </p:nvGraphicFramePr>
        <p:xfrm>
          <a:off x="2550458" y="3612990"/>
          <a:ext cx="3352800" cy="812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Name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0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5" y="381000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/>
              <a:t>عرض عمل الموظفين الذي </a:t>
            </a:r>
            <a:r>
              <a:rPr lang="ar-SA" altLang="ar-SA" dirty="0">
                <a:solidFill>
                  <a:srgbClr val="0070C0"/>
                </a:solidFill>
              </a:rPr>
              <a:t>تنتهي</a:t>
            </a:r>
            <a:r>
              <a:rPr lang="ar-SA" altLang="ar-SA" dirty="0"/>
              <a:t> </a:t>
            </a:r>
            <a:r>
              <a:rPr lang="ar-SA" altLang="ar-SA" dirty="0" smtClean="0"/>
              <a:t>بحرف </a:t>
            </a:r>
            <a:r>
              <a:rPr lang="en-US" altLang="ar-SA" dirty="0">
                <a:solidFill>
                  <a:srgbClr val="0070C0"/>
                </a:solidFill>
              </a:rPr>
              <a:t>r </a:t>
            </a:r>
            <a:endParaRPr lang="en-US" altLang="ar-SA" sz="2800" dirty="0">
              <a:solidFill>
                <a:srgbClr val="0070C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1519519"/>
            <a:ext cx="10031506" cy="4424082"/>
          </a:xfrm>
        </p:spPr>
        <p:txBody>
          <a:bodyPr>
            <a:noAutofit/>
          </a:bodyPr>
          <a:lstStyle/>
          <a:p>
            <a:pPr marL="297180" lvl="1" indent="0" algn="l" rtl="0">
              <a:buNone/>
            </a:pPr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job </a:t>
            </a:r>
            <a:r>
              <a:rPr lang="en-US" sz="2400" dirty="0">
                <a:solidFill>
                  <a:srgbClr val="0070C0"/>
                </a:solidFill>
              </a:rPr>
              <a:t>LIKE</a:t>
            </a:r>
            <a:r>
              <a:rPr lang="ar-SA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 ‘</a:t>
            </a:r>
            <a:r>
              <a:rPr lang="en-US" sz="2400" dirty="0">
                <a:solidFill>
                  <a:srgbClr val="00B050"/>
                </a:solidFill>
              </a:rPr>
              <a:t>%</a:t>
            </a:r>
            <a:r>
              <a:rPr lang="en-US" sz="2400" dirty="0" smtClean="0">
                <a:solidFill>
                  <a:srgbClr val="00B050"/>
                </a:solidFill>
              </a:rPr>
              <a:t>r</a:t>
            </a:r>
            <a:r>
              <a:rPr lang="en-US" sz="2400" dirty="0" smtClean="0">
                <a:solidFill>
                  <a:srgbClr val="0070C0"/>
                </a:solidFill>
              </a:rPr>
              <a:t>’;</a:t>
            </a:r>
            <a:endParaRPr lang="en-US" sz="2400" dirty="0">
              <a:solidFill>
                <a:srgbClr val="0070C0"/>
              </a:solidFill>
            </a:endParaRPr>
          </a:p>
          <a:p>
            <a:endParaRPr lang="ar-SA" sz="24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14</a:t>
            </a:fld>
            <a:endParaRPr lang="ar-SA" dirty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572870" y="2926976"/>
            <a:ext cx="152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عنصر نائب للمحتوى 3"/>
          <p:cNvGraphicFramePr>
            <a:graphicFrameLocks noGrp="1"/>
          </p:cNvGraphicFramePr>
          <p:nvPr>
            <p:ph idx="1"/>
            <p:extLst/>
          </p:nvPr>
        </p:nvGraphicFramePr>
        <p:xfrm>
          <a:off x="7700682" y="1476189"/>
          <a:ext cx="3352800" cy="1625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524189"/>
              </p:ext>
            </p:extLst>
          </p:nvPr>
        </p:nvGraphicFramePr>
        <p:xfrm>
          <a:off x="2550458" y="3621741"/>
          <a:ext cx="3352800" cy="1625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6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5119" y="386246"/>
            <a:ext cx="11187952" cy="614082"/>
          </a:xfrm>
        </p:spPr>
        <p:txBody>
          <a:bodyPr>
            <a:normAutofit fontScale="90000"/>
          </a:bodyPr>
          <a:lstStyle/>
          <a:p>
            <a:r>
              <a:rPr lang="ar-SA" altLang="ar-SA" dirty="0"/>
              <a:t>عرض عمل الموظفين الذي يكون </a:t>
            </a:r>
            <a:r>
              <a:rPr lang="ar-SA" altLang="ar-SA" dirty="0">
                <a:solidFill>
                  <a:srgbClr val="0070C0"/>
                </a:solidFill>
              </a:rPr>
              <a:t>الحرف الثاني </a:t>
            </a:r>
            <a:r>
              <a:rPr lang="ar-SA" altLang="ar-SA" dirty="0"/>
              <a:t>من </a:t>
            </a:r>
            <a:r>
              <a:rPr lang="ar-SA" altLang="ar-SA" dirty="0" smtClean="0"/>
              <a:t>أسمائهم </a:t>
            </a:r>
            <a:r>
              <a:rPr lang="ar-SA" altLang="ar-SA" dirty="0"/>
              <a:t>هو </a:t>
            </a:r>
            <a:r>
              <a:rPr lang="en-US" altLang="ar-SA" dirty="0">
                <a:solidFill>
                  <a:srgbClr val="0070C0"/>
                </a:solidFill>
              </a:rPr>
              <a:t>e</a:t>
            </a:r>
            <a:endParaRPr lang="en-US" altLang="ar-SA" sz="2800" dirty="0">
              <a:solidFill>
                <a:srgbClr val="0070C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1519519"/>
            <a:ext cx="10031506" cy="4424082"/>
          </a:xfrm>
        </p:spPr>
        <p:txBody>
          <a:bodyPr>
            <a:noAutofit/>
          </a:bodyPr>
          <a:lstStyle/>
          <a:p>
            <a:pPr marL="297180" lvl="1" indent="0" algn="l" rtl="0">
              <a:buNone/>
            </a:pPr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</a:t>
            </a:r>
          </a:p>
          <a:p>
            <a:pPr marL="297180" lvl="1" indent="0" algn="l" rtl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name  </a:t>
            </a:r>
            <a:r>
              <a:rPr lang="en-US" sz="2400" dirty="0">
                <a:solidFill>
                  <a:srgbClr val="0070C0"/>
                </a:solidFill>
              </a:rPr>
              <a:t>LIKE</a:t>
            </a:r>
            <a:r>
              <a:rPr lang="ar-SA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 ‘</a:t>
            </a:r>
            <a:r>
              <a:rPr lang="en-US" sz="2400" b="1" dirty="0">
                <a:solidFill>
                  <a:srgbClr val="7030A0"/>
                </a:solidFill>
              </a:rPr>
              <a:t>_</a:t>
            </a:r>
            <a:r>
              <a:rPr lang="en-US" sz="2400" dirty="0">
                <a:solidFill>
                  <a:srgbClr val="00B050"/>
                </a:solidFill>
              </a:rPr>
              <a:t>e</a:t>
            </a:r>
            <a:r>
              <a:rPr lang="en-US" sz="2400" dirty="0" smtClean="0">
                <a:solidFill>
                  <a:srgbClr val="00B050"/>
                </a:solidFill>
              </a:rPr>
              <a:t>%</a:t>
            </a:r>
            <a:r>
              <a:rPr lang="en-US" sz="2400" dirty="0" smtClean="0">
                <a:solidFill>
                  <a:srgbClr val="0070C0"/>
                </a:solidFill>
              </a:rPr>
              <a:t>’;</a:t>
            </a:r>
            <a:endParaRPr lang="en-US" sz="2400" dirty="0">
              <a:solidFill>
                <a:srgbClr val="0070C0"/>
              </a:solidFill>
            </a:endParaRPr>
          </a:p>
          <a:p>
            <a:endParaRPr lang="ar-SA" sz="24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15</a:t>
            </a:fld>
            <a:endParaRPr lang="ar-SA" dirty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572870" y="2926976"/>
            <a:ext cx="152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636938"/>
              </p:ext>
            </p:extLst>
          </p:nvPr>
        </p:nvGraphicFramePr>
        <p:xfrm>
          <a:off x="8818282" y="1476189"/>
          <a:ext cx="2235200" cy="1625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155552"/>
              </p:ext>
            </p:extLst>
          </p:nvPr>
        </p:nvGraphicFramePr>
        <p:xfrm>
          <a:off x="2572870" y="3572433"/>
          <a:ext cx="2235200" cy="121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Name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7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5119" y="386246"/>
            <a:ext cx="11187952" cy="614082"/>
          </a:xfrm>
        </p:spPr>
        <p:txBody>
          <a:bodyPr>
            <a:normAutofit fontScale="90000"/>
          </a:bodyPr>
          <a:lstStyle/>
          <a:p>
            <a:r>
              <a:rPr lang="ar-SA" altLang="ar-SA" dirty="0"/>
              <a:t>عرض عمل الموظفين الذي يكون </a:t>
            </a:r>
            <a:r>
              <a:rPr lang="ar-SA" altLang="ar-SA" dirty="0">
                <a:solidFill>
                  <a:srgbClr val="0070C0"/>
                </a:solidFill>
              </a:rPr>
              <a:t>الحرف </a:t>
            </a:r>
            <a:r>
              <a:rPr lang="ar-SA" altLang="ar-SA" dirty="0" smtClean="0">
                <a:solidFill>
                  <a:srgbClr val="0070C0"/>
                </a:solidFill>
              </a:rPr>
              <a:t>الثالث </a:t>
            </a:r>
            <a:r>
              <a:rPr lang="ar-SA" altLang="ar-SA" dirty="0" smtClean="0"/>
              <a:t>من أسمائهم </a:t>
            </a:r>
            <a:r>
              <a:rPr lang="ar-SA" altLang="ar-SA" dirty="0"/>
              <a:t>هو </a:t>
            </a:r>
            <a:r>
              <a:rPr lang="en-US" altLang="ar-SA" dirty="0">
                <a:solidFill>
                  <a:srgbClr val="0070C0"/>
                </a:solidFill>
              </a:rPr>
              <a:t>e</a:t>
            </a:r>
            <a:endParaRPr lang="en-US" altLang="ar-SA" sz="2800" dirty="0">
              <a:solidFill>
                <a:srgbClr val="0070C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1519519"/>
            <a:ext cx="10031506" cy="4424082"/>
          </a:xfrm>
        </p:spPr>
        <p:txBody>
          <a:bodyPr>
            <a:noAutofit/>
          </a:bodyPr>
          <a:lstStyle/>
          <a:p>
            <a:pPr marL="297180" lvl="1" indent="0" algn="l" rtl="0">
              <a:buNone/>
            </a:pPr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</a:t>
            </a:r>
          </a:p>
          <a:p>
            <a:pPr marL="297180" lvl="1" indent="0" algn="l" rtl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name  </a:t>
            </a:r>
            <a:r>
              <a:rPr lang="en-US" sz="2400" dirty="0">
                <a:solidFill>
                  <a:srgbClr val="0070C0"/>
                </a:solidFill>
              </a:rPr>
              <a:t>LIKE</a:t>
            </a:r>
            <a:r>
              <a:rPr lang="ar-SA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‘</a:t>
            </a:r>
            <a:r>
              <a:rPr lang="en-US" sz="2400" b="1" dirty="0" smtClean="0">
                <a:solidFill>
                  <a:srgbClr val="7030A0"/>
                </a:solidFill>
              </a:rPr>
              <a:t>_ </a:t>
            </a:r>
            <a:r>
              <a:rPr lang="en-US" sz="2400" b="1" dirty="0">
                <a:solidFill>
                  <a:srgbClr val="7030A0"/>
                </a:solidFill>
              </a:rPr>
              <a:t>_</a:t>
            </a:r>
            <a:r>
              <a:rPr lang="en-US" sz="2400" dirty="0" smtClean="0">
                <a:solidFill>
                  <a:srgbClr val="00B050"/>
                </a:solidFill>
              </a:rPr>
              <a:t>e</a:t>
            </a:r>
            <a:r>
              <a:rPr lang="en-US" sz="2400" dirty="0" smtClean="0">
                <a:solidFill>
                  <a:srgbClr val="00B050"/>
                </a:solidFill>
              </a:rPr>
              <a:t>%</a:t>
            </a:r>
            <a:r>
              <a:rPr lang="en-US" sz="2400" dirty="0" smtClean="0">
                <a:solidFill>
                  <a:srgbClr val="0070C0"/>
                </a:solidFill>
              </a:rPr>
              <a:t>’;</a:t>
            </a:r>
            <a:endParaRPr lang="en-US" sz="2400" dirty="0">
              <a:solidFill>
                <a:srgbClr val="0070C0"/>
              </a:solidFill>
            </a:endParaRPr>
          </a:p>
          <a:p>
            <a:endParaRPr lang="ar-SA" sz="24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16</a:t>
            </a:fld>
            <a:endParaRPr lang="ar-SA" dirty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572870" y="2926976"/>
            <a:ext cx="152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عنصر نائب للمحتوى 3"/>
          <p:cNvGraphicFramePr>
            <a:graphicFrameLocks noGrp="1"/>
          </p:cNvGraphicFramePr>
          <p:nvPr>
            <p:ph idx="1"/>
            <p:extLst/>
          </p:nvPr>
        </p:nvGraphicFramePr>
        <p:xfrm>
          <a:off x="8818282" y="1476189"/>
          <a:ext cx="2235200" cy="1625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164778"/>
              </p:ext>
            </p:extLst>
          </p:nvPr>
        </p:nvGraphicFramePr>
        <p:xfrm>
          <a:off x="2572870" y="3572433"/>
          <a:ext cx="2235200" cy="121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Name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6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5" y="381000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/>
              <a:t>عرض اسم الموظف و عمله الذين لا يوجد لهم عمل </a:t>
            </a:r>
            <a:endParaRPr lang="en-US" altLang="ar-SA" sz="2800" dirty="0">
              <a:solidFill>
                <a:srgbClr val="0070C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1519519"/>
            <a:ext cx="10031506" cy="4424082"/>
          </a:xfrm>
        </p:spPr>
        <p:txBody>
          <a:bodyPr>
            <a:noAutofit/>
          </a:bodyPr>
          <a:lstStyle/>
          <a:p>
            <a:pPr marL="297180" lvl="1" indent="0" algn="l" rtl="0">
              <a:buNone/>
            </a:pPr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</a:t>
            </a:r>
          </a:p>
          <a:p>
            <a:pPr marL="297180" lvl="1" indent="0" algn="l" rtl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job </a:t>
            </a:r>
            <a:r>
              <a:rPr lang="en-US" sz="2400" dirty="0">
                <a:solidFill>
                  <a:srgbClr val="0070C0"/>
                </a:solidFill>
              </a:rPr>
              <a:t>Is </a:t>
            </a:r>
            <a:r>
              <a:rPr lang="en-US" sz="2400" dirty="0" smtClean="0">
                <a:solidFill>
                  <a:srgbClr val="0070C0"/>
                </a:solidFill>
              </a:rPr>
              <a:t>Null;</a:t>
            </a:r>
            <a:endParaRPr lang="en-US" sz="2400" dirty="0">
              <a:solidFill>
                <a:srgbClr val="0070C0"/>
              </a:solidFill>
            </a:endParaRPr>
          </a:p>
          <a:p>
            <a:endParaRPr lang="ar-SA" sz="24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17</a:t>
            </a:fld>
            <a:endParaRPr lang="ar-SA" dirty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572870" y="2926976"/>
            <a:ext cx="152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210773"/>
              </p:ext>
            </p:extLst>
          </p:nvPr>
        </p:nvGraphicFramePr>
        <p:xfrm>
          <a:off x="8818282" y="1470943"/>
          <a:ext cx="2235200" cy="203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Sarh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516104"/>
              </p:ext>
            </p:extLst>
          </p:nvPr>
        </p:nvGraphicFramePr>
        <p:xfrm>
          <a:off x="2572870" y="3502943"/>
          <a:ext cx="2235200" cy="812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Sarh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1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21977" y="1788459"/>
            <a:ext cx="10273552" cy="247874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7200" dirty="0"/>
              <a:t>معرفة واستخدام المعاملات </a:t>
            </a:r>
            <a:r>
              <a:rPr lang="ar-SA" sz="7200" dirty="0" smtClean="0"/>
              <a:t>المنطقية</a:t>
            </a:r>
            <a:br>
              <a:rPr lang="ar-SA" sz="7200" dirty="0" smtClean="0"/>
            </a:br>
            <a:r>
              <a:rPr lang="ar-SA" sz="7200" dirty="0" smtClean="0"/>
              <a:t> </a:t>
            </a:r>
            <a:r>
              <a:rPr lang="en-US" sz="7200" dirty="0" smtClean="0"/>
              <a:t>(AND</a:t>
            </a:r>
            <a:r>
              <a:rPr lang="en-US" sz="7200" dirty="0"/>
              <a:t>, OR,NOT)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57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5" y="381000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/>
              <a:t>معرفة واستخدام المعاملات </a:t>
            </a:r>
            <a:r>
              <a:rPr lang="ar-SA" altLang="ar-SA" dirty="0" smtClean="0"/>
              <a:t>المنطقية </a:t>
            </a:r>
            <a:r>
              <a:rPr lang="en-US" altLang="ar-SA" dirty="0" smtClean="0"/>
              <a:t>(AND</a:t>
            </a:r>
            <a:r>
              <a:rPr lang="en-US" altLang="ar-SA" dirty="0"/>
              <a:t>, OR,NOT)</a:t>
            </a:r>
            <a:endParaRPr lang="en-US" altLang="ar-SA" sz="2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1519519"/>
            <a:ext cx="10031506" cy="4424082"/>
          </a:xfrm>
        </p:spPr>
        <p:txBody>
          <a:bodyPr>
            <a:no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تستخدم المعاملات المنطقية لتكوين </a:t>
            </a:r>
            <a:r>
              <a:rPr lang="ar-SA" sz="2400" b="1" dirty="0" smtClean="0">
                <a:solidFill>
                  <a:srgbClr val="00B050"/>
                </a:solidFill>
              </a:rPr>
              <a:t>أكثر </a:t>
            </a:r>
            <a:r>
              <a:rPr lang="ar-SA" sz="2400" b="1" dirty="0">
                <a:solidFill>
                  <a:srgbClr val="00B050"/>
                </a:solidFill>
              </a:rPr>
              <a:t>من شرط في </a:t>
            </a:r>
            <a:r>
              <a:rPr lang="ar-SA" sz="2400" b="1" dirty="0" smtClean="0">
                <a:solidFill>
                  <a:srgbClr val="00B050"/>
                </a:solidFill>
              </a:rPr>
              <a:t>جمل </a:t>
            </a:r>
            <a:r>
              <a:rPr lang="en-US" sz="2400" b="1" dirty="0">
                <a:solidFill>
                  <a:srgbClr val="00B050"/>
                </a:solidFill>
              </a:rPr>
              <a:t>where </a:t>
            </a:r>
            <a:r>
              <a:rPr lang="ar-SA" sz="2400" b="1" dirty="0" smtClean="0">
                <a:solidFill>
                  <a:srgbClr val="00B050"/>
                </a:solidFill>
              </a:rPr>
              <a:t>وبه </a:t>
            </a:r>
            <a:r>
              <a:rPr lang="ar-SA" sz="2400" b="1" dirty="0">
                <a:solidFill>
                  <a:srgbClr val="00B050"/>
                </a:solidFill>
              </a:rPr>
              <a:t>معاملات تربط بين جملتين شرطيتين </a:t>
            </a:r>
            <a:r>
              <a:rPr lang="ar-SA" sz="2400" b="1" dirty="0" smtClean="0">
                <a:solidFill>
                  <a:srgbClr val="00B050"/>
                </a:solidFill>
              </a:rPr>
              <a:t>أو أكثر </a:t>
            </a:r>
            <a:r>
              <a:rPr lang="ar-SA" sz="2400" b="1" dirty="0">
                <a:solidFill>
                  <a:srgbClr val="00B050"/>
                </a:solidFill>
              </a:rPr>
              <a:t>وتكون النتيجة </a:t>
            </a:r>
            <a:r>
              <a:rPr lang="ar-SA" sz="2400" b="1" dirty="0" smtClean="0">
                <a:solidFill>
                  <a:srgbClr val="00B050"/>
                </a:solidFill>
              </a:rPr>
              <a:t>أو </a:t>
            </a:r>
            <a:r>
              <a:rPr lang="en-US" sz="2400" b="1" dirty="0" smtClean="0">
                <a:solidFill>
                  <a:srgbClr val="00B050"/>
                </a:solidFill>
              </a:rPr>
              <a:t>True  </a:t>
            </a:r>
            <a:r>
              <a:rPr lang="ar-SA" sz="2400" b="1" dirty="0" smtClean="0">
                <a:solidFill>
                  <a:srgbClr val="00B050"/>
                </a:solidFill>
              </a:rPr>
              <a:t> أي </a:t>
            </a:r>
            <a:r>
              <a:rPr lang="ar-SA" sz="2400" b="1" dirty="0">
                <a:solidFill>
                  <a:srgbClr val="00B050"/>
                </a:solidFill>
              </a:rPr>
              <a:t>تحقق </a:t>
            </a:r>
            <a:r>
              <a:rPr lang="ar-SA" sz="2400" b="1" dirty="0" smtClean="0">
                <a:solidFill>
                  <a:srgbClr val="00B050"/>
                </a:solidFill>
              </a:rPr>
              <a:t>وإن لم </a:t>
            </a:r>
            <a:r>
              <a:rPr lang="ar-SA" sz="2400" b="1" dirty="0">
                <a:solidFill>
                  <a:srgbClr val="00B050"/>
                </a:solidFill>
              </a:rPr>
              <a:t>يتحقق </a:t>
            </a:r>
            <a:r>
              <a:rPr lang="en-US" sz="2400" b="1" dirty="0" smtClean="0">
                <a:solidFill>
                  <a:srgbClr val="00B050"/>
                </a:solidFill>
              </a:rPr>
              <a:t>False</a:t>
            </a:r>
            <a:r>
              <a:rPr lang="ar-SA" sz="2400" b="1" dirty="0" smtClean="0">
                <a:solidFill>
                  <a:srgbClr val="00B050"/>
                </a:solidFill>
              </a:rPr>
              <a:t>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19</a:t>
            </a:fld>
            <a:endParaRPr lang="ar-SA" dirty="0"/>
          </a:p>
        </p:txBody>
      </p:sp>
      <p:graphicFrame>
        <p:nvGraphicFramePr>
          <p:cNvPr id="8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051619"/>
              </p:ext>
            </p:extLst>
          </p:nvPr>
        </p:nvGraphicFramePr>
        <p:xfrm>
          <a:off x="2164976" y="3052481"/>
          <a:ext cx="7682753" cy="236668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4047"/>
                <a:gridCol w="6498706"/>
              </a:tblGrid>
              <a:tr h="47075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المعامل </a:t>
                      </a:r>
                      <a:endParaRPr lang="ar-S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المعنى</a:t>
                      </a:r>
                      <a:endParaRPr lang="ar-SA" b="1" dirty="0"/>
                    </a:p>
                  </a:txBody>
                  <a:tcPr anchor="ctr"/>
                </a:tc>
              </a:tr>
              <a:tr h="503001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AND</a:t>
                      </a:r>
                      <a:endParaRPr lang="ar-S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 smtClean="0"/>
                        <a:t>ترجع</a:t>
                      </a:r>
                      <a:r>
                        <a:rPr lang="ar-SA" sz="2000" b="0" baseline="0" dirty="0" smtClean="0"/>
                        <a:t> النتيجة </a:t>
                      </a:r>
                      <a:r>
                        <a:rPr lang="en-US" sz="2000" b="0" baseline="0" dirty="0" smtClean="0"/>
                        <a:t>True</a:t>
                      </a:r>
                      <a:r>
                        <a:rPr lang="ar-SA" sz="2000" b="0" baseline="0" dirty="0" smtClean="0"/>
                        <a:t> إذا كانت جملتا الشرط </a:t>
                      </a:r>
                      <a:r>
                        <a:rPr lang="en-US" sz="2000" b="0" baseline="0" dirty="0" smtClean="0"/>
                        <a:t>True</a:t>
                      </a:r>
                      <a:endParaRPr lang="ar-SA" sz="2000" b="0" dirty="0"/>
                    </a:p>
                  </a:txBody>
                  <a:tcPr anchor="ctr"/>
                </a:tc>
              </a:tr>
              <a:tr h="503001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OR</a:t>
                      </a:r>
                      <a:endParaRPr lang="ar-S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 smtClean="0"/>
                        <a:t>ترجع</a:t>
                      </a:r>
                      <a:r>
                        <a:rPr lang="ar-SA" sz="2000" b="0" baseline="0" dirty="0" smtClean="0"/>
                        <a:t> النتيجة </a:t>
                      </a:r>
                      <a:r>
                        <a:rPr lang="en-US" sz="2000" b="0" baseline="0" dirty="0" smtClean="0"/>
                        <a:t>True</a:t>
                      </a:r>
                      <a:r>
                        <a:rPr lang="ar-SA" sz="2000" b="0" baseline="0" dirty="0" smtClean="0"/>
                        <a:t> إذا كانت إحدى جملتي الشرط </a:t>
                      </a:r>
                      <a:r>
                        <a:rPr lang="en-US" sz="2000" b="0" baseline="0" dirty="0" smtClean="0"/>
                        <a:t>True</a:t>
                      </a:r>
                      <a:endParaRPr lang="ar-SA" sz="2000" b="0" dirty="0" smtClean="0"/>
                    </a:p>
                  </a:txBody>
                  <a:tcPr anchor="ctr"/>
                </a:tc>
              </a:tr>
              <a:tr h="889924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dirty="0" smtClean="0"/>
                        <a:t>NOT</a:t>
                      </a:r>
                      <a:endParaRPr lang="ar-S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 smtClean="0"/>
                        <a:t>تنفي النتيجة </a:t>
                      </a:r>
                    </a:p>
                    <a:p>
                      <a:pPr algn="ctr" rtl="1"/>
                      <a:r>
                        <a:rPr lang="ar-SA" sz="2000" b="0" dirty="0" smtClean="0"/>
                        <a:t>أي ترجع</a:t>
                      </a:r>
                      <a:r>
                        <a:rPr lang="ar-SA" sz="2000" b="0" baseline="0" dirty="0" smtClean="0"/>
                        <a:t> النتيجة </a:t>
                      </a:r>
                      <a:r>
                        <a:rPr lang="en-US" sz="2000" b="0" baseline="0" dirty="0" smtClean="0"/>
                        <a:t>True</a:t>
                      </a:r>
                      <a:r>
                        <a:rPr lang="ar-SA" sz="2000" b="0" baseline="0" dirty="0" smtClean="0"/>
                        <a:t> اذا كانت جمله الشرط </a:t>
                      </a:r>
                      <a:r>
                        <a:rPr lang="en-US" sz="2000" b="0" baseline="0" dirty="0" smtClean="0"/>
                        <a:t>False</a:t>
                      </a:r>
                      <a:endParaRPr lang="ar-SA" sz="20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5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2784" y="1565829"/>
            <a:ext cx="5943600" cy="706724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الملخص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25788" y="2433919"/>
            <a:ext cx="6650597" cy="365897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/>
              <a:t>فهم </a:t>
            </a:r>
            <a:r>
              <a:rPr lang="ar-SA" dirty="0" smtClean="0"/>
              <a:t>جملة </a:t>
            </a:r>
            <a:r>
              <a:rPr lang="ar-SA" dirty="0"/>
              <a:t>الشرط </a:t>
            </a:r>
            <a:r>
              <a:rPr lang="en-US" dirty="0" smtClean="0"/>
              <a:t>where </a:t>
            </a:r>
            <a:r>
              <a:rPr lang="ar-SA" dirty="0" smtClean="0"/>
              <a:t> لحصر </a:t>
            </a:r>
            <a:r>
              <a:rPr lang="ar-SA" dirty="0"/>
              <a:t>البيانات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 smtClean="0"/>
              <a:t>معرفة </a:t>
            </a:r>
            <a:r>
              <a:rPr lang="ar-SA" dirty="0"/>
              <a:t>واستخدام معاملات المقارنة في </a:t>
            </a:r>
            <a:r>
              <a:rPr lang="ar-SA" dirty="0" smtClean="0"/>
              <a:t>جملة </a:t>
            </a:r>
            <a:r>
              <a:rPr lang="ar-SA" dirty="0"/>
              <a:t>الشرط &gt;,&lt;,&lt;=,&gt;= ,=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 smtClean="0"/>
              <a:t>معرفة </a:t>
            </a:r>
            <a:r>
              <a:rPr lang="ar-SA" dirty="0"/>
              <a:t>واستخدام المعاملات المنطقية (</a:t>
            </a:r>
            <a:r>
              <a:rPr lang="en-US" dirty="0"/>
              <a:t>AND, OR,NOT)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/>
              <a:t>استرجاع الصفوف بشكل مرتب </a:t>
            </a:r>
            <a:r>
              <a:rPr lang="ar-SA" dirty="0" smtClean="0"/>
              <a:t>تصاعدياً </a:t>
            </a:r>
            <a:r>
              <a:rPr lang="ar-SA" dirty="0"/>
              <a:t>او </a:t>
            </a:r>
            <a:r>
              <a:rPr lang="ar-SA" dirty="0" smtClean="0"/>
              <a:t>تنازلياً </a:t>
            </a:r>
            <a:r>
              <a:rPr lang="ar-SA" dirty="0"/>
              <a:t>حسب </a:t>
            </a:r>
            <a:r>
              <a:rPr lang="ar-SA" dirty="0" smtClean="0"/>
              <a:t>عمود </a:t>
            </a:r>
            <a:r>
              <a:rPr lang="ar-SA" dirty="0"/>
              <a:t>معين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/>
              <a:t>استرجاع الصفوف بشكل مرتب حسب عمودين </a:t>
            </a:r>
            <a:r>
              <a:rPr lang="ar-SA" dirty="0" smtClean="0"/>
              <a:t>أو أكثر </a:t>
            </a:r>
            <a:r>
              <a:rPr lang="en-US" dirty="0"/>
              <a:t>ORDER BY </a:t>
            </a:r>
          </a:p>
        </p:txBody>
      </p:sp>
    </p:spTree>
    <p:extLst>
      <p:ext uri="{BB962C8B-B14F-4D97-AF65-F5344CB8AC3E}">
        <p14:creationId xmlns:p14="http://schemas.microsoft.com/office/powerpoint/2010/main" val="21206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956690"/>
              </p:ext>
            </p:extLst>
          </p:nvPr>
        </p:nvGraphicFramePr>
        <p:xfrm>
          <a:off x="7650841" y="864206"/>
          <a:ext cx="2997201" cy="203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9067"/>
                <a:gridCol w="999067"/>
                <a:gridCol w="999067"/>
              </a:tblGrid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Sarh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1618343" y="1187149"/>
            <a:ext cx="6705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7180" lvl="1"/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/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/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sal</a:t>
            </a:r>
            <a:r>
              <a:rPr lang="en-US" sz="2400" dirty="0">
                <a:solidFill>
                  <a:srgbClr val="00B050"/>
                </a:solidFill>
              </a:rPr>
              <a:t>&gt;=3000 </a:t>
            </a:r>
            <a:r>
              <a:rPr lang="en-US" sz="2400" dirty="0">
                <a:solidFill>
                  <a:srgbClr val="FF0000"/>
                </a:solidFill>
              </a:rPr>
              <a:t>and</a:t>
            </a:r>
            <a:r>
              <a:rPr lang="en-US" sz="2400" dirty="0">
                <a:solidFill>
                  <a:srgbClr val="00B050"/>
                </a:solidFill>
              </a:rPr>
              <a:t> job = </a:t>
            </a:r>
            <a:r>
              <a:rPr lang="en-US" sz="2400" dirty="0" smtClean="0">
                <a:solidFill>
                  <a:srgbClr val="00B050"/>
                </a:solidFill>
              </a:rPr>
              <a:t>seller;</a:t>
            </a:r>
            <a:endParaRPr lang="en-US" sz="2400" dirty="0">
              <a:solidFill>
                <a:srgbClr val="00B050"/>
              </a:solidFill>
            </a:endParaRPr>
          </a:p>
          <a:p>
            <a:endParaRPr lang="ar-SA" sz="2400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3523343" y="2406349"/>
            <a:ext cx="152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en-US" dirty="0"/>
              <a:t>T/Arwa M. </a:t>
            </a:r>
            <a:r>
              <a:rPr lang="en-US" dirty="0" err="1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6094-F9E6-4D3A-9F05-D8595B53D79D}" type="slidenum">
              <a:rPr lang="ar-SA" smtClean="0"/>
              <a:t>20</a:t>
            </a:fld>
            <a:endParaRPr lang="ar-SA"/>
          </a:p>
        </p:txBody>
      </p:sp>
      <p:graphicFrame>
        <p:nvGraphicFramePr>
          <p:cNvPr id="9" name="عنصر نائب للمحتوى 3"/>
          <p:cNvGraphicFramePr>
            <a:graphicFrameLocks/>
          </p:cNvGraphicFramePr>
          <p:nvPr>
            <p:extLst/>
          </p:nvPr>
        </p:nvGraphicFramePr>
        <p:xfrm>
          <a:off x="3218544" y="2863549"/>
          <a:ext cx="2997201" cy="812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9067"/>
                <a:gridCol w="999067"/>
                <a:gridCol w="999067"/>
              </a:tblGrid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782220"/>
              </p:ext>
            </p:extLst>
          </p:nvPr>
        </p:nvGraphicFramePr>
        <p:xfrm>
          <a:off x="7650841" y="3477491"/>
          <a:ext cx="2997201" cy="203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9067"/>
                <a:gridCol w="999067"/>
                <a:gridCol w="999067"/>
              </a:tblGrid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Sarh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مربع نص 12"/>
          <p:cNvSpPr txBox="1"/>
          <p:nvPr/>
        </p:nvSpPr>
        <p:spPr>
          <a:xfrm>
            <a:off x="1618343" y="3828143"/>
            <a:ext cx="6705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7180" lvl="1"/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/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/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sal</a:t>
            </a:r>
            <a:r>
              <a:rPr lang="en-US" sz="2400" dirty="0">
                <a:solidFill>
                  <a:srgbClr val="00B050"/>
                </a:solidFill>
              </a:rPr>
              <a:t>&gt;=3000 </a:t>
            </a:r>
            <a:r>
              <a:rPr lang="en-US" sz="2400" dirty="0">
                <a:solidFill>
                  <a:srgbClr val="FF0000"/>
                </a:solidFill>
              </a:rPr>
              <a:t>and</a:t>
            </a:r>
            <a:r>
              <a:rPr lang="en-US" sz="2400" dirty="0">
                <a:solidFill>
                  <a:srgbClr val="00B050"/>
                </a:solidFill>
              </a:rPr>
              <a:t> job IS </a:t>
            </a:r>
            <a:r>
              <a:rPr lang="en-US" sz="2400" dirty="0" smtClean="0">
                <a:solidFill>
                  <a:srgbClr val="00B050"/>
                </a:solidFill>
              </a:rPr>
              <a:t>NULL;</a:t>
            </a:r>
            <a:endParaRPr lang="en-US" sz="2400" dirty="0">
              <a:solidFill>
                <a:srgbClr val="00B050"/>
              </a:solidFill>
            </a:endParaRPr>
          </a:p>
          <a:p>
            <a:endParaRPr lang="ar-SA" sz="2400" dirty="0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3523343" y="5047343"/>
            <a:ext cx="152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1748118" y="5504544"/>
            <a:ext cx="43478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لم يتحقق الشرطين (لا توجد </a:t>
            </a:r>
            <a:r>
              <a:rPr lang="ar-SA" b="1" dirty="0" smtClean="0"/>
              <a:t>نتيجة </a:t>
            </a:r>
            <a:r>
              <a:rPr lang="ar-SA" b="1" dirty="0"/>
              <a:t>)</a:t>
            </a: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753035" y="-18056"/>
            <a:ext cx="10300447" cy="613675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ar-SA"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altLang="ar-SA" dirty="0"/>
              <a:t>المعامل </a:t>
            </a:r>
            <a:r>
              <a:rPr lang="en-US" altLang="ar-SA" dirty="0"/>
              <a:t>AND</a:t>
            </a:r>
            <a:endParaRPr lang="en-US" altLang="ar-S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657332"/>
              </p:ext>
            </p:extLst>
          </p:nvPr>
        </p:nvGraphicFramePr>
        <p:xfrm>
          <a:off x="8001000" y="614441"/>
          <a:ext cx="2895600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Sarh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1295400" y="595619"/>
            <a:ext cx="6705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7180" lvl="1"/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/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/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sal</a:t>
            </a:r>
            <a:r>
              <a:rPr lang="en-US" sz="2400" dirty="0">
                <a:solidFill>
                  <a:srgbClr val="00B050"/>
                </a:solidFill>
              </a:rPr>
              <a:t>&gt;=3000 </a:t>
            </a:r>
            <a:r>
              <a:rPr lang="en-US" sz="2400" dirty="0">
                <a:solidFill>
                  <a:srgbClr val="FF0000"/>
                </a:solidFill>
              </a:rPr>
              <a:t>OR </a:t>
            </a:r>
            <a:r>
              <a:rPr lang="en-US" sz="2400" dirty="0">
                <a:solidFill>
                  <a:srgbClr val="00B050"/>
                </a:solidFill>
              </a:rPr>
              <a:t>job = </a:t>
            </a:r>
            <a:r>
              <a:rPr lang="en-US" sz="2400" dirty="0" smtClean="0">
                <a:solidFill>
                  <a:srgbClr val="00B050"/>
                </a:solidFill>
              </a:rPr>
              <a:t>seller;</a:t>
            </a:r>
            <a:endParaRPr lang="en-US" sz="2400" dirty="0">
              <a:solidFill>
                <a:srgbClr val="00B050"/>
              </a:solidFill>
            </a:endParaRPr>
          </a:p>
          <a:p>
            <a:endParaRPr lang="ar-SA" sz="2400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2904778" y="1779440"/>
            <a:ext cx="271183" cy="210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en-US" dirty="0"/>
              <a:t>T/Arwa M. </a:t>
            </a:r>
            <a:r>
              <a:rPr lang="en-US" dirty="0" err="1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6094-F9E6-4D3A-9F05-D8595B53D79D}" type="slidenum">
              <a:rPr lang="ar-SA" smtClean="0"/>
              <a:t>21</a:t>
            </a:fld>
            <a:endParaRPr lang="ar-SA"/>
          </a:p>
        </p:txBody>
      </p:sp>
      <p:graphicFrame>
        <p:nvGraphicFramePr>
          <p:cNvPr id="9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750627"/>
              </p:ext>
            </p:extLst>
          </p:nvPr>
        </p:nvGraphicFramePr>
        <p:xfrm>
          <a:off x="3040369" y="2006619"/>
          <a:ext cx="3018120" cy="1097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6040"/>
                <a:gridCol w="1006040"/>
                <a:gridCol w="1006040"/>
              </a:tblGrid>
              <a:tr h="30932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23355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23355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811199"/>
              </p:ext>
            </p:extLst>
          </p:nvPr>
        </p:nvGraphicFramePr>
        <p:xfrm>
          <a:off x="8001000" y="3591364"/>
          <a:ext cx="2895600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Sarh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مربع نص 12"/>
          <p:cNvSpPr txBox="1"/>
          <p:nvPr/>
        </p:nvSpPr>
        <p:spPr>
          <a:xfrm>
            <a:off x="1295400" y="3248127"/>
            <a:ext cx="6705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7180" lvl="1"/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/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/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sal</a:t>
            </a:r>
            <a:r>
              <a:rPr lang="en-US" sz="2400" dirty="0">
                <a:solidFill>
                  <a:srgbClr val="00B050"/>
                </a:solidFill>
              </a:rPr>
              <a:t>&gt;=3000 </a:t>
            </a:r>
            <a:r>
              <a:rPr lang="en-US" sz="2400" dirty="0">
                <a:solidFill>
                  <a:srgbClr val="FF0000"/>
                </a:solidFill>
              </a:rPr>
              <a:t>OR </a:t>
            </a:r>
            <a:r>
              <a:rPr lang="en-US" sz="2400" dirty="0">
                <a:solidFill>
                  <a:srgbClr val="00B050"/>
                </a:solidFill>
              </a:rPr>
              <a:t>job = </a:t>
            </a:r>
            <a:r>
              <a:rPr lang="en-US" sz="2400" dirty="0" smtClean="0">
                <a:solidFill>
                  <a:srgbClr val="00B050"/>
                </a:solidFill>
              </a:rPr>
              <a:t>Leader;</a:t>
            </a:r>
            <a:endParaRPr lang="en-US" sz="2400" dirty="0">
              <a:solidFill>
                <a:srgbClr val="00B050"/>
              </a:solidFill>
            </a:endParaRPr>
          </a:p>
          <a:p>
            <a:endParaRPr lang="ar-SA" sz="2400" dirty="0"/>
          </a:p>
        </p:txBody>
      </p:sp>
      <p:graphicFrame>
        <p:nvGraphicFramePr>
          <p:cNvPr id="15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709350"/>
              </p:ext>
            </p:extLst>
          </p:nvPr>
        </p:nvGraphicFramePr>
        <p:xfrm>
          <a:off x="3040368" y="4688644"/>
          <a:ext cx="2926974" cy="1463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75658"/>
                <a:gridCol w="975658"/>
                <a:gridCol w="975658"/>
              </a:tblGrid>
              <a:tr h="28300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28300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28300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28300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عنوان 1"/>
          <p:cNvSpPr txBox="1">
            <a:spLocks/>
          </p:cNvSpPr>
          <p:nvPr/>
        </p:nvSpPr>
        <p:spPr>
          <a:xfrm>
            <a:off x="753035" y="-18056"/>
            <a:ext cx="10300447" cy="613675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ar-SA"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altLang="ar-SA" dirty="0"/>
              <a:t>المعامل </a:t>
            </a:r>
            <a:r>
              <a:rPr lang="en-US" altLang="ar-SA" dirty="0" smtClean="0"/>
              <a:t>or</a:t>
            </a:r>
            <a:endParaRPr lang="en-US" altLang="ar-SA" sz="2800" dirty="0">
              <a:solidFill>
                <a:srgbClr val="0070C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2904777" y="4400459"/>
            <a:ext cx="271183" cy="210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6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657332"/>
              </p:ext>
            </p:extLst>
          </p:nvPr>
        </p:nvGraphicFramePr>
        <p:xfrm>
          <a:off x="8001000" y="614441"/>
          <a:ext cx="2895600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Sarh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1295400" y="595619"/>
            <a:ext cx="6705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7180" lvl="1"/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/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/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name </a:t>
            </a:r>
            <a:r>
              <a:rPr lang="en-US" sz="2400" dirty="0" smtClean="0">
                <a:solidFill>
                  <a:srgbClr val="FF0000"/>
                </a:solidFill>
              </a:rPr>
              <a:t>Not </a:t>
            </a:r>
            <a:r>
              <a:rPr lang="en-US" sz="2400" dirty="0">
                <a:solidFill>
                  <a:srgbClr val="00B050"/>
                </a:solidFill>
              </a:rPr>
              <a:t>IN(‘</a:t>
            </a:r>
            <a:r>
              <a:rPr lang="en-US" sz="2400" dirty="0" err="1">
                <a:solidFill>
                  <a:srgbClr val="00B050"/>
                </a:solidFill>
              </a:rPr>
              <a:t>Omer’</a:t>
            </a:r>
            <a:r>
              <a:rPr lang="en-US" sz="2400" dirty="0" err="1">
                <a:solidFill>
                  <a:srgbClr val="FF0000"/>
                </a:solidFill>
              </a:rPr>
              <a:t>,</a:t>
            </a:r>
            <a:r>
              <a:rPr lang="en-US" sz="2400" dirty="0" err="1">
                <a:solidFill>
                  <a:srgbClr val="00B050"/>
                </a:solidFill>
              </a:rPr>
              <a:t>’Reem</a:t>
            </a:r>
            <a:r>
              <a:rPr lang="en-US" sz="2400" dirty="0" smtClean="0">
                <a:solidFill>
                  <a:srgbClr val="00B050"/>
                </a:solidFill>
              </a:rPr>
              <a:t>’);</a:t>
            </a:r>
            <a:endParaRPr lang="ar-SA" sz="2400" dirty="0">
              <a:solidFill>
                <a:srgbClr val="00B050"/>
              </a:solidFill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2904778" y="1779440"/>
            <a:ext cx="271183" cy="210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en-US" dirty="0"/>
              <a:t>T/Arwa M. </a:t>
            </a:r>
            <a:r>
              <a:rPr lang="en-US" dirty="0" err="1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6094-F9E6-4D3A-9F05-D8595B53D79D}" type="slidenum">
              <a:rPr lang="ar-SA" smtClean="0"/>
              <a:t>22</a:t>
            </a:fld>
            <a:endParaRPr lang="ar-SA"/>
          </a:p>
        </p:txBody>
      </p:sp>
      <p:graphicFrame>
        <p:nvGraphicFramePr>
          <p:cNvPr id="9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548241"/>
              </p:ext>
            </p:extLst>
          </p:nvPr>
        </p:nvGraphicFramePr>
        <p:xfrm>
          <a:off x="3040369" y="2006619"/>
          <a:ext cx="3018120" cy="1097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6040"/>
                <a:gridCol w="1006040"/>
                <a:gridCol w="1006040"/>
              </a:tblGrid>
              <a:tr h="30932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23355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23355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Sarh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811199"/>
              </p:ext>
            </p:extLst>
          </p:nvPr>
        </p:nvGraphicFramePr>
        <p:xfrm>
          <a:off x="8001000" y="3591364"/>
          <a:ext cx="2895600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Sarh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مربع نص 12"/>
          <p:cNvSpPr txBox="1"/>
          <p:nvPr/>
        </p:nvSpPr>
        <p:spPr>
          <a:xfrm>
            <a:off x="1295400" y="3248127"/>
            <a:ext cx="6705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7180" lvl="1"/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/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/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sal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Between </a:t>
            </a:r>
            <a:r>
              <a:rPr lang="en-US" sz="2400" b="1" dirty="0" smtClean="0">
                <a:solidFill>
                  <a:srgbClr val="00B050"/>
                </a:solidFill>
              </a:rPr>
              <a:t>1000</a:t>
            </a:r>
            <a:r>
              <a:rPr lang="en-US" sz="2400" dirty="0" smtClean="0">
                <a:solidFill>
                  <a:srgbClr val="00B050"/>
                </a:solidFill>
              </a:rPr>
              <a:t> To </a:t>
            </a:r>
            <a:r>
              <a:rPr lang="en-US" sz="2400" b="1" dirty="0" smtClean="0">
                <a:solidFill>
                  <a:srgbClr val="00B050"/>
                </a:solidFill>
              </a:rPr>
              <a:t>3000;</a:t>
            </a:r>
            <a:endParaRPr lang="en-US" sz="2400" b="1" dirty="0">
              <a:solidFill>
                <a:srgbClr val="00B050"/>
              </a:solidFill>
            </a:endParaRPr>
          </a:p>
          <a:p>
            <a:endParaRPr lang="ar-SA" sz="2400" dirty="0"/>
          </a:p>
        </p:txBody>
      </p:sp>
      <p:graphicFrame>
        <p:nvGraphicFramePr>
          <p:cNvPr id="15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24843"/>
              </p:ext>
            </p:extLst>
          </p:nvPr>
        </p:nvGraphicFramePr>
        <p:xfrm>
          <a:off x="3040368" y="4688644"/>
          <a:ext cx="2926974" cy="731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75658"/>
                <a:gridCol w="975658"/>
                <a:gridCol w="975658"/>
              </a:tblGrid>
              <a:tr h="28300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28300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عنوان 1"/>
          <p:cNvSpPr txBox="1">
            <a:spLocks/>
          </p:cNvSpPr>
          <p:nvPr/>
        </p:nvSpPr>
        <p:spPr>
          <a:xfrm>
            <a:off x="753035" y="-18056"/>
            <a:ext cx="10300447" cy="613675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ar-SA"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altLang="ar-SA" dirty="0"/>
              <a:t>المعامل </a:t>
            </a:r>
            <a:r>
              <a:rPr lang="en-US" altLang="ar-SA" dirty="0" smtClean="0"/>
              <a:t>Not</a:t>
            </a:r>
            <a:endParaRPr lang="en-US" altLang="ar-SA" sz="2800" dirty="0">
              <a:solidFill>
                <a:srgbClr val="0070C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2904777" y="4400459"/>
            <a:ext cx="271183" cy="210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6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657332"/>
              </p:ext>
            </p:extLst>
          </p:nvPr>
        </p:nvGraphicFramePr>
        <p:xfrm>
          <a:off x="8001000" y="614441"/>
          <a:ext cx="2895600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  <a:tr h="28538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Sarh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1295400" y="595619"/>
            <a:ext cx="6705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7180" lvl="1"/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/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/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name </a:t>
            </a:r>
            <a:r>
              <a:rPr lang="en-US" sz="2400" dirty="0" smtClean="0">
                <a:solidFill>
                  <a:srgbClr val="FF0000"/>
                </a:solidFill>
              </a:rPr>
              <a:t>Not </a:t>
            </a:r>
            <a:r>
              <a:rPr lang="en-US" sz="2400" dirty="0" smtClean="0">
                <a:solidFill>
                  <a:srgbClr val="00B050"/>
                </a:solidFill>
              </a:rPr>
              <a:t>Like ‘S%’;</a:t>
            </a:r>
            <a:endParaRPr lang="ar-SA" sz="2400" dirty="0">
              <a:solidFill>
                <a:srgbClr val="00B050"/>
              </a:solidFill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2904778" y="1779440"/>
            <a:ext cx="271183" cy="210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en-US" dirty="0"/>
              <a:t>T/Arwa M. </a:t>
            </a:r>
            <a:r>
              <a:rPr lang="en-US" dirty="0" err="1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6094-F9E6-4D3A-9F05-D8595B53D79D}" type="slidenum">
              <a:rPr lang="ar-SA" smtClean="0"/>
              <a:t>23</a:t>
            </a:fld>
            <a:endParaRPr lang="ar-SA"/>
          </a:p>
        </p:txBody>
      </p:sp>
      <p:graphicFrame>
        <p:nvGraphicFramePr>
          <p:cNvPr id="9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915911"/>
              </p:ext>
            </p:extLst>
          </p:nvPr>
        </p:nvGraphicFramePr>
        <p:xfrm>
          <a:off x="3040369" y="2006619"/>
          <a:ext cx="3018120" cy="1097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6040"/>
                <a:gridCol w="1006040"/>
                <a:gridCol w="1006040"/>
              </a:tblGrid>
              <a:tr h="30932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23355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23355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811199"/>
              </p:ext>
            </p:extLst>
          </p:nvPr>
        </p:nvGraphicFramePr>
        <p:xfrm>
          <a:off x="8001000" y="3591364"/>
          <a:ext cx="2895600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</a:tblGrid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  <a:tr h="33921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Sarh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مربع نص 12"/>
          <p:cNvSpPr txBox="1"/>
          <p:nvPr/>
        </p:nvSpPr>
        <p:spPr>
          <a:xfrm>
            <a:off x="1295400" y="3248127"/>
            <a:ext cx="6705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7180" lvl="1"/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/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/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job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Null;</a:t>
            </a:r>
            <a:endParaRPr lang="en-US" sz="2400" b="1" dirty="0">
              <a:solidFill>
                <a:srgbClr val="00B050"/>
              </a:solidFill>
            </a:endParaRPr>
          </a:p>
          <a:p>
            <a:endParaRPr lang="ar-SA" sz="2400" dirty="0"/>
          </a:p>
        </p:txBody>
      </p:sp>
      <p:graphicFrame>
        <p:nvGraphicFramePr>
          <p:cNvPr id="15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379529"/>
              </p:ext>
            </p:extLst>
          </p:nvPr>
        </p:nvGraphicFramePr>
        <p:xfrm>
          <a:off x="3040368" y="4688644"/>
          <a:ext cx="2926974" cy="1463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75658"/>
                <a:gridCol w="975658"/>
                <a:gridCol w="975658"/>
              </a:tblGrid>
              <a:tr h="28300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28300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28300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28300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عنوان 1"/>
          <p:cNvSpPr txBox="1">
            <a:spLocks/>
          </p:cNvSpPr>
          <p:nvPr/>
        </p:nvSpPr>
        <p:spPr>
          <a:xfrm>
            <a:off x="753035" y="-18056"/>
            <a:ext cx="10300447" cy="613675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ar-SA"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altLang="ar-SA" dirty="0"/>
              <a:t>المعامل </a:t>
            </a:r>
            <a:r>
              <a:rPr lang="en-US" altLang="ar-SA" dirty="0" smtClean="0"/>
              <a:t>Not</a:t>
            </a:r>
            <a:endParaRPr lang="en-US" altLang="ar-SA" sz="2800" dirty="0">
              <a:solidFill>
                <a:srgbClr val="0070C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2904777" y="4400459"/>
            <a:ext cx="271183" cy="210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5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766" y="2057400"/>
            <a:ext cx="10273552" cy="24787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ar-SA" sz="4800" dirty="0"/>
              <a:t>استرجاع الصفوف بشكل مرتب تصاعدياً </a:t>
            </a:r>
            <a:r>
              <a:rPr lang="ar-SA" sz="4800" dirty="0" smtClean="0"/>
              <a:t>أو </a:t>
            </a:r>
            <a:r>
              <a:rPr lang="ar-SA" sz="4800" dirty="0"/>
              <a:t>تنازلياً حسب عمود </a:t>
            </a:r>
            <a:r>
              <a:rPr lang="ar-SA" sz="4800" dirty="0" smtClean="0"/>
              <a:t>معين</a:t>
            </a:r>
            <a:br>
              <a:rPr lang="ar-SA" sz="4800" dirty="0" smtClean="0"/>
            </a:br>
            <a:r>
              <a:rPr lang="en-US" sz="4800" dirty="0"/>
              <a:t>ORDER BY </a:t>
            </a:r>
            <a:endParaRPr lang="ar-SA" sz="480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05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5" y="381000"/>
            <a:ext cx="10300447" cy="614082"/>
          </a:xfrm>
        </p:spPr>
        <p:txBody>
          <a:bodyPr>
            <a:normAutofit fontScale="90000"/>
          </a:bodyPr>
          <a:lstStyle/>
          <a:p>
            <a:r>
              <a:rPr lang="ar-SA" altLang="ar-SA" dirty="0"/>
              <a:t>استرجاع الصفوف بشكل مرتب تصاعديا </a:t>
            </a:r>
            <a:r>
              <a:rPr lang="ar-SA" altLang="ar-SA" dirty="0" smtClean="0"/>
              <a:t>أو </a:t>
            </a:r>
            <a:r>
              <a:rPr lang="ar-SA" altLang="ar-SA" dirty="0"/>
              <a:t>تنازلياُ حسب </a:t>
            </a:r>
            <a:r>
              <a:rPr lang="ar-SA" altLang="ar-SA" dirty="0" smtClean="0"/>
              <a:t>عمود </a:t>
            </a:r>
            <a:r>
              <a:rPr lang="ar-SA" altLang="ar-SA" dirty="0"/>
              <a:t>معين </a:t>
            </a:r>
            <a:r>
              <a:rPr lang="en-US" altLang="ar-SA" dirty="0"/>
              <a:t>ORDER BY </a:t>
            </a:r>
            <a:endParaRPr lang="en-US" altLang="ar-SA" sz="2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1519519"/>
            <a:ext cx="10031506" cy="4424082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ar-SA" sz="2400" dirty="0"/>
              <a:t>يجب </a:t>
            </a:r>
            <a:r>
              <a:rPr lang="ar-SA" sz="2400" dirty="0" smtClean="0"/>
              <a:t>أن </a:t>
            </a:r>
            <a:r>
              <a:rPr lang="ar-SA" sz="2400" dirty="0"/>
              <a:t>تكتب في آخر </a:t>
            </a:r>
            <a:r>
              <a:rPr lang="ar-SA" sz="2400" dirty="0" smtClean="0"/>
              <a:t>جملة </a:t>
            </a:r>
            <a:r>
              <a:rPr lang="en-US" sz="2400" dirty="0"/>
              <a:t>select</a:t>
            </a:r>
          </a:p>
          <a:p>
            <a:pPr marL="571500" indent="-457200">
              <a:buFont typeface="+mj-lt"/>
              <a:buAutoNum type="arabicPeriod"/>
            </a:pPr>
            <a:r>
              <a:rPr lang="ar-SA" sz="2400" dirty="0"/>
              <a:t>تحتوي على </a:t>
            </a:r>
            <a:r>
              <a:rPr lang="ar-SA" sz="2400" dirty="0" smtClean="0"/>
              <a:t>أسماء </a:t>
            </a:r>
            <a:r>
              <a:rPr lang="ar-SA" sz="2400" dirty="0"/>
              <a:t>الحقول </a:t>
            </a:r>
            <a:r>
              <a:rPr lang="en-US" sz="2400" dirty="0" smtClean="0"/>
              <a:t>columns</a:t>
            </a:r>
            <a:r>
              <a:rPr lang="ar-SA" sz="2400" dirty="0" smtClean="0"/>
              <a:t> أو أسماء </a:t>
            </a:r>
            <a:r>
              <a:rPr lang="ar-SA" sz="2400" dirty="0"/>
              <a:t>المستعارة </a:t>
            </a:r>
            <a:r>
              <a:rPr lang="en-US" sz="2400" dirty="0"/>
              <a:t>Ailes</a:t>
            </a:r>
          </a:p>
          <a:p>
            <a:pPr marL="571500" indent="-457200">
              <a:buFont typeface="+mj-lt"/>
              <a:buAutoNum type="arabicPeriod"/>
            </a:pPr>
            <a:r>
              <a:rPr lang="ar-SA" sz="2400" dirty="0"/>
              <a:t>لترتيب تصاعدياُ اكتب </a:t>
            </a:r>
            <a:r>
              <a:rPr lang="en-US" sz="2400" b="1" dirty="0" smtClean="0">
                <a:solidFill>
                  <a:srgbClr val="FF0000"/>
                </a:solidFill>
              </a:rPr>
              <a:t>ASC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dirty="0" smtClean="0"/>
              <a:t>اختصار لكلمة </a:t>
            </a:r>
            <a:r>
              <a:rPr lang="en-US" sz="2400" dirty="0"/>
              <a:t>Ascending</a:t>
            </a:r>
          </a:p>
          <a:p>
            <a:pPr marL="571500" indent="-457200">
              <a:buFont typeface="+mj-lt"/>
              <a:buAutoNum type="arabicPeriod"/>
            </a:pPr>
            <a:r>
              <a:rPr lang="ar-SA" sz="2400" dirty="0"/>
              <a:t>لترتيب تنازلياً اكتب </a:t>
            </a:r>
            <a:r>
              <a:rPr lang="en-US" sz="2400" b="1" dirty="0" smtClean="0">
                <a:solidFill>
                  <a:srgbClr val="FF0000"/>
                </a:solidFill>
              </a:rPr>
              <a:t>DESC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dirty="0" smtClean="0"/>
              <a:t>اختصار لكلمة </a:t>
            </a:r>
            <a:r>
              <a:rPr lang="en-US" sz="2400" dirty="0"/>
              <a:t>Descending</a:t>
            </a:r>
          </a:p>
          <a:p>
            <a:pPr marL="571500" indent="-457200">
              <a:buFont typeface="+mj-lt"/>
              <a:buAutoNum type="arabicPeriod"/>
            </a:pPr>
            <a:endParaRPr lang="ar-SA" sz="24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25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99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0" y="2950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ar-SA" dirty="0"/>
              <a:t>عرض </a:t>
            </a:r>
            <a:r>
              <a:rPr lang="ar-SA" dirty="0"/>
              <a:t>أسماء </a:t>
            </a:r>
            <a:r>
              <a:rPr lang="ar-SA" dirty="0"/>
              <a:t>الموظفين والعمل </a:t>
            </a:r>
            <a:r>
              <a:rPr lang="ar-SA" dirty="0"/>
              <a:t>والراتب للذين </a:t>
            </a:r>
            <a:r>
              <a:rPr lang="ar-SA" dirty="0"/>
              <a:t>يعملون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leader</a:t>
            </a:r>
            <a:r>
              <a:rPr lang="ar-SA" dirty="0"/>
              <a:t>) مع </a:t>
            </a:r>
            <a:r>
              <a:rPr lang="ar-SA" dirty="0">
                <a:solidFill>
                  <a:srgbClr val="0070C0"/>
                </a:solidFill>
              </a:rPr>
              <a:t>الترتيب </a:t>
            </a:r>
            <a:r>
              <a:rPr lang="ar-SA" dirty="0">
                <a:solidFill>
                  <a:srgbClr val="0070C0"/>
                </a:solidFill>
              </a:rPr>
              <a:t>تصاعدياً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784745"/>
              </p:ext>
            </p:extLst>
          </p:nvPr>
        </p:nvGraphicFramePr>
        <p:xfrm>
          <a:off x="7543800" y="1741378"/>
          <a:ext cx="3352800" cy="1625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1295400" y="1741378"/>
            <a:ext cx="50292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7180" lvl="1"/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/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/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job = </a:t>
            </a:r>
            <a:r>
              <a:rPr lang="en-US" sz="2400" dirty="0"/>
              <a:t>‘leader</a:t>
            </a:r>
            <a:r>
              <a:rPr lang="en-US" sz="2400" dirty="0"/>
              <a:t>’</a:t>
            </a:r>
          </a:p>
          <a:p>
            <a:pPr marL="297180" lvl="1"/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        Order By </a:t>
            </a:r>
            <a:r>
              <a:rPr lang="en-US" sz="2400" dirty="0"/>
              <a:t>Sal </a:t>
            </a:r>
            <a:r>
              <a:rPr lang="en-US" sz="2400" dirty="0">
                <a:solidFill>
                  <a:srgbClr val="FF0000"/>
                </a:solidFill>
              </a:rPr>
              <a:t>ASC</a:t>
            </a:r>
            <a:endParaRPr lang="en-US" sz="2400" dirty="0">
              <a:solidFill>
                <a:srgbClr val="FF0000"/>
              </a:solidFill>
            </a:endParaRPr>
          </a:p>
          <a:p>
            <a:endParaRPr lang="ar-SA" sz="2400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2770094" y="3342699"/>
            <a:ext cx="838200" cy="6435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en-US" dirty="0"/>
              <a:t>T/Arwa M. </a:t>
            </a:r>
            <a:r>
              <a:rPr lang="en-US" dirty="0" err="1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6094-F9E6-4D3A-9F05-D8595B53D79D}" type="slidenum">
              <a:rPr lang="ar-SA" smtClean="0"/>
              <a:t>26</a:t>
            </a:fld>
            <a:endParaRPr lang="ar-SA"/>
          </a:p>
        </p:txBody>
      </p:sp>
      <p:graphicFrame>
        <p:nvGraphicFramePr>
          <p:cNvPr id="11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105886"/>
              </p:ext>
            </p:extLst>
          </p:nvPr>
        </p:nvGraphicFramePr>
        <p:xfrm>
          <a:off x="3348318" y="4062491"/>
          <a:ext cx="3352800" cy="121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job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9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0" y="2950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ar-SA" dirty="0"/>
              <a:t>عرض </a:t>
            </a:r>
            <a:r>
              <a:rPr lang="ar-SA" dirty="0"/>
              <a:t>أسماء </a:t>
            </a:r>
            <a:r>
              <a:rPr lang="ar-SA" dirty="0"/>
              <a:t>الموظفين والعمل </a:t>
            </a:r>
            <a:r>
              <a:rPr lang="ar-SA" dirty="0"/>
              <a:t>والراتب للذين </a:t>
            </a:r>
            <a:r>
              <a:rPr lang="ar-SA" dirty="0"/>
              <a:t>يعملون 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leader</a:t>
            </a:r>
            <a:r>
              <a:rPr lang="ar-SA" dirty="0"/>
              <a:t>) مع </a:t>
            </a:r>
            <a:r>
              <a:rPr lang="ar-SA" dirty="0">
                <a:solidFill>
                  <a:srgbClr val="0070C0"/>
                </a:solidFill>
              </a:rPr>
              <a:t>الترتيب </a:t>
            </a:r>
            <a:r>
              <a:rPr lang="ar-SA" dirty="0" smtClean="0">
                <a:solidFill>
                  <a:srgbClr val="0070C0"/>
                </a:solidFill>
              </a:rPr>
              <a:t>تنازلياً</a:t>
            </a:r>
            <a:endParaRPr lang="ar-SA" dirty="0">
              <a:solidFill>
                <a:srgbClr val="0070C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784745"/>
              </p:ext>
            </p:extLst>
          </p:nvPr>
        </p:nvGraphicFramePr>
        <p:xfrm>
          <a:off x="7543800" y="1741378"/>
          <a:ext cx="3352800" cy="1625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1295400" y="1741378"/>
            <a:ext cx="50292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7180" lvl="1"/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/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/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job = </a:t>
            </a:r>
            <a:r>
              <a:rPr lang="en-US" sz="2400" dirty="0"/>
              <a:t>‘leader</a:t>
            </a:r>
            <a:r>
              <a:rPr lang="en-US" sz="2400" dirty="0"/>
              <a:t>’</a:t>
            </a:r>
          </a:p>
          <a:p>
            <a:pPr marL="297180" lvl="1"/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        Order By </a:t>
            </a:r>
            <a:r>
              <a:rPr lang="en-US" sz="2400" dirty="0"/>
              <a:t>Sal </a:t>
            </a:r>
            <a:r>
              <a:rPr lang="en-US" sz="2400" dirty="0">
                <a:solidFill>
                  <a:srgbClr val="FF0000"/>
                </a:solidFill>
              </a:rPr>
              <a:t>DESC</a:t>
            </a:r>
          </a:p>
          <a:p>
            <a:endParaRPr lang="ar-SA" sz="2400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2770094" y="3342699"/>
            <a:ext cx="838200" cy="6435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en-US" dirty="0"/>
              <a:t>T/Arwa M. </a:t>
            </a:r>
            <a:r>
              <a:rPr lang="en-US" dirty="0" err="1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6094-F9E6-4D3A-9F05-D8595B53D79D}" type="slidenum">
              <a:rPr lang="ar-SA" smtClean="0"/>
              <a:t>27</a:t>
            </a:fld>
            <a:endParaRPr lang="ar-SA"/>
          </a:p>
        </p:txBody>
      </p:sp>
      <p:graphicFrame>
        <p:nvGraphicFramePr>
          <p:cNvPr id="11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374947"/>
              </p:ext>
            </p:extLst>
          </p:nvPr>
        </p:nvGraphicFramePr>
        <p:xfrm>
          <a:off x="3348318" y="4062491"/>
          <a:ext cx="3352800" cy="121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job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0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0" y="2950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ar-SA" dirty="0"/>
              <a:t>عرض جميع بيانات الموظفين مع </a:t>
            </a:r>
            <a:r>
              <a:rPr lang="ar-SA" dirty="0">
                <a:solidFill>
                  <a:srgbClr val="0070C0"/>
                </a:solidFill>
              </a:rPr>
              <a:t>ترتيب تنازلياً </a:t>
            </a:r>
            <a:r>
              <a:rPr lang="ar-SA" dirty="0"/>
              <a:t>لعمود الراتب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sal</a:t>
            </a: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784745"/>
              </p:ext>
            </p:extLst>
          </p:nvPr>
        </p:nvGraphicFramePr>
        <p:xfrm>
          <a:off x="7543800" y="1741378"/>
          <a:ext cx="3352800" cy="1625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1295400" y="1741378"/>
            <a:ext cx="5029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97180" lvl="1"/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</a:t>
            </a:r>
            <a:r>
              <a:rPr lang="en-US" sz="2400" dirty="0" smtClean="0"/>
              <a:t>*</a:t>
            </a:r>
            <a:endParaRPr lang="en-US" sz="2400" dirty="0"/>
          </a:p>
          <a:p>
            <a:pPr marL="297180" lvl="1"/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/>
            <a:r>
              <a:rPr lang="en-US" sz="2400" smtClean="0">
                <a:solidFill>
                  <a:srgbClr val="00B050"/>
                </a:solidFill>
              </a:rPr>
              <a:t>	Order </a:t>
            </a:r>
            <a:r>
              <a:rPr lang="en-US" sz="2400" dirty="0">
                <a:solidFill>
                  <a:srgbClr val="00B050"/>
                </a:solidFill>
              </a:rPr>
              <a:t>By </a:t>
            </a:r>
            <a:r>
              <a:rPr lang="en-US" sz="2400" dirty="0"/>
              <a:t>Sal </a:t>
            </a:r>
            <a:r>
              <a:rPr lang="en-US" sz="2400" dirty="0">
                <a:solidFill>
                  <a:srgbClr val="FF0000"/>
                </a:solidFill>
              </a:rPr>
              <a:t>DESC</a:t>
            </a:r>
          </a:p>
          <a:p>
            <a:endParaRPr lang="ar-SA" sz="2400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2770094" y="3342699"/>
            <a:ext cx="838200" cy="6435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en-US" dirty="0"/>
              <a:t>T/Arwa M. </a:t>
            </a:r>
            <a:r>
              <a:rPr lang="en-US" dirty="0" err="1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86094-F9E6-4D3A-9F05-D8595B53D79D}" type="slidenum">
              <a:rPr lang="ar-SA" smtClean="0"/>
              <a:t>28</a:t>
            </a:fld>
            <a:endParaRPr lang="ar-SA"/>
          </a:p>
        </p:txBody>
      </p:sp>
      <p:graphicFrame>
        <p:nvGraphicFramePr>
          <p:cNvPr id="11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374947"/>
              </p:ext>
            </p:extLst>
          </p:nvPr>
        </p:nvGraphicFramePr>
        <p:xfrm>
          <a:off x="3348318" y="4062491"/>
          <a:ext cx="3352800" cy="121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job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3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21977" y="1788459"/>
            <a:ext cx="10273552" cy="2478740"/>
          </a:xfrm>
        </p:spPr>
        <p:txBody>
          <a:bodyPr>
            <a:normAutofit/>
          </a:bodyPr>
          <a:lstStyle/>
          <a:p>
            <a:pPr algn="ctr"/>
            <a:r>
              <a:rPr lang="ar-SA" sz="7200" dirty="0"/>
              <a:t>فهم </a:t>
            </a:r>
            <a:r>
              <a:rPr lang="ar-SA" sz="7200" dirty="0" smtClean="0"/>
              <a:t>جملة </a:t>
            </a:r>
            <a:r>
              <a:rPr lang="ar-SA" sz="7200" dirty="0"/>
              <a:t>الشرط </a:t>
            </a:r>
            <a:r>
              <a:rPr lang="en-US" sz="7200" dirty="0"/>
              <a:t>where  </a:t>
            </a:r>
            <a:r>
              <a:rPr lang="ar-SA" sz="7200" dirty="0" smtClean="0"/>
              <a:t> لحصر </a:t>
            </a:r>
            <a:r>
              <a:rPr lang="ar-SA" sz="7200" dirty="0"/>
              <a:t>البيانات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92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5" y="381000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/>
              <a:t>فهم </a:t>
            </a:r>
            <a:r>
              <a:rPr lang="ar-SA" altLang="ar-SA" dirty="0" smtClean="0"/>
              <a:t>جملة </a:t>
            </a:r>
            <a:r>
              <a:rPr lang="ar-SA" altLang="ar-SA" dirty="0"/>
              <a:t>الشرط </a:t>
            </a:r>
            <a:r>
              <a:rPr lang="en-US" altLang="ar-SA" dirty="0" smtClean="0"/>
              <a:t>where</a:t>
            </a:r>
            <a:r>
              <a:rPr lang="ar-SA" altLang="ar-SA" dirty="0" smtClean="0"/>
              <a:t> لحصر </a:t>
            </a:r>
            <a:r>
              <a:rPr lang="ar-SA" altLang="ar-SA" dirty="0"/>
              <a:t>البيانات</a:t>
            </a:r>
            <a:endParaRPr lang="en-US" altLang="ar-SA" sz="2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1519519"/>
            <a:ext cx="10031506" cy="4424082"/>
          </a:xfrm>
        </p:spPr>
        <p:txBody>
          <a:bodyPr>
            <a:noAutofit/>
          </a:bodyPr>
          <a:lstStyle/>
          <a:p>
            <a:r>
              <a:rPr lang="ar-SA" dirty="0"/>
              <a:t>تكتب هذي </a:t>
            </a:r>
            <a:r>
              <a:rPr lang="ar-SA" dirty="0" smtClean="0"/>
              <a:t>جملة مباشرة </a:t>
            </a:r>
            <a:r>
              <a:rPr lang="ar-SA" dirty="0"/>
              <a:t>بعد </a:t>
            </a:r>
            <a:r>
              <a:rPr lang="ar-SA" dirty="0" smtClean="0"/>
              <a:t>جملة </a:t>
            </a:r>
            <a:r>
              <a:rPr lang="ar-SA" dirty="0"/>
              <a:t>(</a:t>
            </a:r>
            <a:r>
              <a:rPr lang="en-US" dirty="0"/>
              <a:t>form</a:t>
            </a:r>
            <a:r>
              <a:rPr lang="ar-SA" dirty="0"/>
              <a:t>) وتستخدم في حصر البيانات على </a:t>
            </a:r>
            <a:r>
              <a:rPr lang="ar-SA" dirty="0" smtClean="0"/>
              <a:t>أساس </a:t>
            </a:r>
            <a:r>
              <a:rPr lang="ar-SA" dirty="0"/>
              <a:t>شرط </a:t>
            </a:r>
            <a:r>
              <a:rPr lang="ar-SA" dirty="0" smtClean="0"/>
              <a:t>أو </a:t>
            </a:r>
            <a:r>
              <a:rPr lang="ar-SA" dirty="0"/>
              <a:t>شروط </a:t>
            </a:r>
            <a:r>
              <a:rPr lang="ar-SA" dirty="0" smtClean="0"/>
              <a:t>معينة </a:t>
            </a:r>
            <a:endParaRPr lang="ar-SA" dirty="0"/>
          </a:p>
          <a:p>
            <a:pPr marL="114300" indent="0">
              <a:buNone/>
            </a:pPr>
            <a:r>
              <a:rPr lang="ar-SA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مكونات </a:t>
            </a:r>
            <a:r>
              <a:rPr lang="ar-SA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جملة </a:t>
            </a:r>
            <a:r>
              <a:rPr lang="ar-SA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الشرط </a:t>
            </a:r>
            <a:r>
              <a:rPr lang="en-US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Where</a:t>
            </a:r>
            <a:endParaRPr lang="ar-SA" b="1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868680" lvl="1" indent="-457200">
              <a:buFont typeface="+mj-lt"/>
              <a:buAutoNum type="arabicPeriod"/>
            </a:pPr>
            <a:r>
              <a:rPr lang="ar-SA" dirty="0" smtClean="0"/>
              <a:t>أسماء </a:t>
            </a:r>
            <a:r>
              <a:rPr lang="ar-SA" dirty="0"/>
              <a:t>الحقول </a:t>
            </a:r>
            <a:r>
              <a:rPr lang="en-US" dirty="0"/>
              <a:t>Columns</a:t>
            </a:r>
          </a:p>
          <a:p>
            <a:pPr marL="754380" lvl="1" indent="-457200">
              <a:buFont typeface="+mj-lt"/>
              <a:buAutoNum type="arabicPeriod"/>
            </a:pPr>
            <a:r>
              <a:rPr lang="ar-SA" dirty="0"/>
              <a:t>معاملات </a:t>
            </a:r>
            <a:r>
              <a:rPr lang="ar-SA" dirty="0" smtClean="0"/>
              <a:t>المقارنة </a:t>
            </a:r>
            <a:r>
              <a:rPr lang="en-US" dirty="0"/>
              <a:t>&gt;,&lt;,&lt;=,&gt;= ,= </a:t>
            </a:r>
            <a:endParaRPr lang="ar-SA" dirty="0"/>
          </a:p>
          <a:p>
            <a:pPr marL="754380" lvl="1" indent="-457200">
              <a:buFont typeface="+mj-lt"/>
              <a:buAutoNum type="arabicPeriod"/>
            </a:pPr>
            <a:r>
              <a:rPr lang="ar-SA" dirty="0"/>
              <a:t>قيم </a:t>
            </a:r>
            <a:r>
              <a:rPr lang="ar-SA" dirty="0" smtClean="0"/>
              <a:t>ثابتة سواء </a:t>
            </a:r>
            <a:r>
              <a:rPr lang="ar-SA" dirty="0"/>
              <a:t>كانت </a:t>
            </a:r>
            <a:r>
              <a:rPr lang="ar-SA" dirty="0" smtClean="0"/>
              <a:t>عددية أو نصية</a:t>
            </a:r>
            <a:endParaRPr lang="ar-SA" dirty="0"/>
          </a:p>
          <a:p>
            <a:pPr marL="754380" lvl="1" indent="-457200">
              <a:buFont typeface="+mj-lt"/>
              <a:buAutoNum type="arabicPeriod"/>
            </a:pPr>
            <a:r>
              <a:rPr lang="ar-SA" dirty="0"/>
              <a:t>تعبيرات </a:t>
            </a:r>
            <a:r>
              <a:rPr lang="ar-SA" dirty="0" smtClean="0"/>
              <a:t>حسابية </a:t>
            </a:r>
            <a:endParaRPr lang="ar-SA" dirty="0"/>
          </a:p>
          <a:p>
            <a:pPr marL="754380" lvl="1" indent="-457200">
              <a:buFont typeface="+mj-lt"/>
              <a:buAutoNum type="arabicPeriod"/>
            </a:pPr>
            <a:endParaRPr lang="ar-SA" dirty="0"/>
          </a:p>
          <a:p>
            <a:pPr marL="297180" lvl="1" indent="0" algn="l" rtl="0">
              <a:buNone/>
            </a:pPr>
            <a:r>
              <a:rPr lang="en-US" dirty="0"/>
              <a:t>SQL&gt;</a:t>
            </a:r>
            <a:r>
              <a:rPr lang="en-US" dirty="0">
                <a:solidFill>
                  <a:srgbClr val="FF0000"/>
                </a:solidFill>
              </a:rPr>
              <a:t>select</a:t>
            </a:r>
            <a:r>
              <a:rPr lang="en-US" dirty="0"/>
              <a:t> name , id</a:t>
            </a:r>
          </a:p>
          <a:p>
            <a:pPr marL="297180" lvl="1" indent="0" algn="l" rtl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dirty="0"/>
              <a:t> </a:t>
            </a:r>
            <a:r>
              <a:rPr lang="en-US" dirty="0" err="1"/>
              <a:t>emp</a:t>
            </a:r>
            <a:endParaRPr lang="en-US" dirty="0"/>
          </a:p>
          <a:p>
            <a:pPr marL="297180" lvl="1" indent="0" algn="l" rtl="0">
              <a:buNone/>
            </a:pP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where</a:t>
            </a:r>
            <a:r>
              <a:rPr lang="en-US" dirty="0"/>
              <a:t>  name = ‘</a:t>
            </a:r>
            <a:r>
              <a:rPr lang="en-US" dirty="0" err="1"/>
              <a:t>omer</a:t>
            </a:r>
            <a:r>
              <a:rPr lang="en-US" dirty="0"/>
              <a:t> ’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4</a:t>
            </a:fld>
            <a:endParaRPr lang="ar-SA" dirty="0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44798"/>
              </p:ext>
            </p:extLst>
          </p:nvPr>
        </p:nvGraphicFramePr>
        <p:xfrm>
          <a:off x="7232276" y="4566391"/>
          <a:ext cx="2147048" cy="13772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73524"/>
                <a:gridCol w="1073524"/>
              </a:tblGrid>
              <a:tr h="45907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Id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  <a:tr h="45907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101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5907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102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8" name="رابط كسهم مستقيم 7"/>
          <p:cNvCxnSpPr/>
          <p:nvPr/>
        </p:nvCxnSpPr>
        <p:spPr>
          <a:xfrm>
            <a:off x="4186518" y="5562601"/>
            <a:ext cx="3195917" cy="1523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58906" y="1788459"/>
            <a:ext cx="10945906" cy="24787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ar-SA" sz="4800" dirty="0"/>
              <a:t>معرفة واستخدام معاملات المقارنة في جملة الشرط &gt;,&lt;,&lt;=,&gt;= ,= 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87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0" y="4485"/>
            <a:ext cx="9601200" cy="587188"/>
          </a:xfrm>
        </p:spPr>
        <p:txBody>
          <a:bodyPr>
            <a:normAutofit fontScale="90000"/>
          </a:bodyPr>
          <a:lstStyle/>
          <a:p>
            <a:r>
              <a:rPr lang="ar-SA" altLang="ar-SA" dirty="0" smtClean="0"/>
              <a:t>معرفة </a:t>
            </a:r>
            <a:r>
              <a:rPr lang="ar-SA" altLang="ar-SA" dirty="0"/>
              <a:t>واستخدام معاملات المقارنة في </a:t>
            </a:r>
            <a:r>
              <a:rPr lang="ar-SA" altLang="ar-SA" dirty="0" smtClean="0"/>
              <a:t>جملة الشرط </a:t>
            </a:r>
            <a:endParaRPr lang="en-US" altLang="ar-SA" sz="28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6</a:t>
            </a:fld>
            <a:endParaRPr lang="ar-SA" dirty="0"/>
          </a:p>
        </p:txBody>
      </p:sp>
      <p:sp>
        <p:nvSpPr>
          <p:cNvPr id="8" name="عنصر نائب للمحتوى 2"/>
          <p:cNvSpPr>
            <a:spLocks noGrp="1"/>
          </p:cNvSpPr>
          <p:nvPr>
            <p:ph idx="1"/>
          </p:nvPr>
        </p:nvSpPr>
        <p:spPr>
          <a:xfrm>
            <a:off x="1295400" y="766482"/>
            <a:ext cx="9601200" cy="914400"/>
          </a:xfrm>
        </p:spPr>
        <p:txBody>
          <a:bodyPr>
            <a:noAutofit/>
          </a:bodyPr>
          <a:lstStyle/>
          <a:p>
            <a:r>
              <a:rPr lang="ar-SA" sz="2800" dirty="0" smtClean="0"/>
              <a:t>تستخدم معاملات المقارنة التالية للمقارنة بين طرفي الشرط في جملة </a:t>
            </a:r>
            <a:r>
              <a:rPr lang="en-US" sz="2800" dirty="0" smtClean="0"/>
              <a:t>where</a:t>
            </a:r>
            <a:endParaRPr lang="ar-SA" sz="2800" dirty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32131"/>
              </p:ext>
            </p:extLst>
          </p:nvPr>
        </p:nvGraphicFramePr>
        <p:xfrm>
          <a:off x="2783538" y="1883552"/>
          <a:ext cx="7597590" cy="37124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98795"/>
                <a:gridCol w="3798795"/>
              </a:tblGrid>
              <a:tr h="4040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المعامل</a:t>
                      </a:r>
                      <a:endParaRPr lang="ar-S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المعنى</a:t>
                      </a:r>
                      <a:endParaRPr lang="ar-S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0404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/>
                        <a:t>=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يساوي</a:t>
                      </a:r>
                      <a:endParaRPr lang="ar-SA" sz="2400" b="1" dirty="0"/>
                    </a:p>
                  </a:txBody>
                  <a:tcPr anchor="ctr"/>
                </a:tc>
              </a:tr>
              <a:tr h="40404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/>
                        <a:t>&gt;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أكبر من </a:t>
                      </a:r>
                      <a:endParaRPr lang="ar-SA" sz="2400" b="1" dirty="0"/>
                    </a:p>
                  </a:txBody>
                  <a:tcPr anchor="ctr"/>
                </a:tc>
              </a:tr>
              <a:tr h="713247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/>
                        <a:t>&gt;=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أكبر من أو يساوي</a:t>
                      </a:r>
                      <a:endParaRPr lang="ar-SA" sz="2400" b="1" dirty="0"/>
                    </a:p>
                  </a:txBody>
                  <a:tcPr anchor="ctr"/>
                </a:tc>
              </a:tr>
              <a:tr h="40404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/>
                        <a:t>&lt;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أقل من </a:t>
                      </a:r>
                      <a:endParaRPr lang="ar-SA" sz="2400" b="1" dirty="0"/>
                    </a:p>
                  </a:txBody>
                  <a:tcPr anchor="ctr"/>
                </a:tc>
              </a:tr>
              <a:tr h="713247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/>
                        <a:t>&lt;=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أقل من أو يساوي</a:t>
                      </a:r>
                      <a:endParaRPr lang="ar-SA" sz="2400" b="1" dirty="0"/>
                    </a:p>
                  </a:txBody>
                  <a:tcPr anchor="ctr"/>
                </a:tc>
              </a:tr>
              <a:tr h="404041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 smtClean="0"/>
                        <a:t>&lt;&gt;</a:t>
                      </a:r>
                      <a:r>
                        <a:rPr lang="ar-SA" sz="2400" b="1" baseline="0" dirty="0" smtClean="0"/>
                        <a:t> =!   أو 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لا يساوي</a:t>
                      </a:r>
                      <a:endParaRPr lang="ar-SA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9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399" y="325338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ar-SA" altLang="ar-SA" dirty="0"/>
              <a:t>معرفة واستخدام معاملات المقارنة في جملة الشرط &gt;,&lt;,&lt;=,&gt;= ,= 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7</a:t>
            </a:fld>
            <a:endParaRPr lang="ar-SA" dirty="0"/>
          </a:p>
        </p:txBody>
      </p:sp>
      <p:sp>
        <p:nvSpPr>
          <p:cNvPr id="9" name="عنوان فرعي 2"/>
          <p:cNvSpPr txBox="1">
            <a:spLocks noGrp="1"/>
          </p:cNvSpPr>
          <p:nvPr>
            <p:ph sz="half" idx="2"/>
          </p:nvPr>
        </p:nvSpPr>
        <p:spPr>
          <a:xfrm>
            <a:off x="1295399" y="1344706"/>
            <a:ext cx="9601200" cy="48812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180" lvl="1" indent="0" algn="l" rtl="0">
              <a:buNone/>
            </a:pPr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 err="1">
                <a:solidFill>
                  <a:srgbClr val="00B050"/>
                </a:solidFill>
              </a:rPr>
              <a:t>sal</a:t>
            </a:r>
            <a:r>
              <a:rPr lang="en-US" sz="2400" dirty="0">
                <a:solidFill>
                  <a:srgbClr val="00B050"/>
                </a:solidFill>
              </a:rPr>
              <a:t> &lt;=</a:t>
            </a:r>
            <a:r>
              <a:rPr lang="en-US" sz="2400" dirty="0" smtClean="0">
                <a:solidFill>
                  <a:srgbClr val="00B050"/>
                </a:solidFill>
              </a:rPr>
              <a:t>3000;</a:t>
            </a:r>
            <a:endParaRPr lang="en-US" sz="2400" dirty="0">
              <a:solidFill>
                <a:srgbClr val="00B050"/>
              </a:solidFill>
            </a:endParaRPr>
          </a:p>
          <a:p>
            <a:endParaRPr lang="ar-SA" dirty="0"/>
          </a:p>
        </p:txBody>
      </p:sp>
      <p:graphicFrame>
        <p:nvGraphicFramePr>
          <p:cNvPr id="7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558933"/>
              </p:ext>
            </p:extLst>
          </p:nvPr>
        </p:nvGraphicFramePr>
        <p:xfrm>
          <a:off x="7543799" y="1788459"/>
          <a:ext cx="3352800" cy="1625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3500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671101"/>
              </p:ext>
            </p:extLst>
          </p:nvPr>
        </p:nvGraphicFramePr>
        <p:xfrm>
          <a:off x="2263588" y="3414059"/>
          <a:ext cx="3352800" cy="812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رابط كسهم مستقيم 9"/>
          <p:cNvCxnSpPr/>
          <p:nvPr/>
        </p:nvCxnSpPr>
        <p:spPr>
          <a:xfrm>
            <a:off x="4038600" y="2561475"/>
            <a:ext cx="156882" cy="6591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8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399" y="325338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ar-SA" altLang="ar-SA" dirty="0"/>
              <a:t>معرفة واستخدام معاملات المقارنة في جملة الشرط &gt;,&lt;,&lt;=,&gt;= ,= 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8</a:t>
            </a:fld>
            <a:endParaRPr lang="ar-SA" dirty="0"/>
          </a:p>
        </p:txBody>
      </p:sp>
      <p:sp>
        <p:nvSpPr>
          <p:cNvPr id="9" name="عنوان فرعي 2"/>
          <p:cNvSpPr txBox="1">
            <a:spLocks noGrp="1"/>
          </p:cNvSpPr>
          <p:nvPr>
            <p:ph sz="half" idx="2"/>
          </p:nvPr>
        </p:nvSpPr>
        <p:spPr>
          <a:xfrm>
            <a:off x="1295399" y="1344706"/>
            <a:ext cx="9601200" cy="48812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180" lvl="1" indent="0" algn="l" rtl="0">
              <a:buNone/>
            </a:pPr>
            <a:r>
              <a:rPr lang="en-US" sz="2400" dirty="0"/>
              <a:t>SQL&gt;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name , job , </a:t>
            </a:r>
            <a:r>
              <a:rPr lang="en-US" sz="2400" dirty="0" err="1"/>
              <a:t>sal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From</a:t>
            </a:r>
            <a:r>
              <a:rPr lang="en-US" sz="2400" dirty="0"/>
              <a:t> </a:t>
            </a:r>
            <a:r>
              <a:rPr lang="en-US" sz="2400" dirty="0" err="1"/>
              <a:t>emp</a:t>
            </a:r>
            <a:endParaRPr lang="en-US" sz="2400" dirty="0"/>
          </a:p>
          <a:p>
            <a:pPr marL="297180" lvl="1" indent="0" algn="l" rtl="0">
              <a:buNone/>
            </a:pPr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where </a:t>
            </a:r>
            <a:r>
              <a:rPr lang="en-US" sz="2400" dirty="0">
                <a:solidFill>
                  <a:srgbClr val="00B050"/>
                </a:solidFill>
              </a:rPr>
              <a:t>name = ‘Reem</a:t>
            </a:r>
            <a:r>
              <a:rPr lang="en-US" sz="2400" dirty="0" smtClean="0">
                <a:solidFill>
                  <a:srgbClr val="00B050"/>
                </a:solidFill>
              </a:rPr>
              <a:t>’;</a:t>
            </a:r>
            <a:endParaRPr lang="en-US" sz="2400" dirty="0">
              <a:solidFill>
                <a:srgbClr val="00B050"/>
              </a:solidFill>
            </a:endParaRPr>
          </a:p>
          <a:p>
            <a:endParaRPr lang="ar-SA" dirty="0"/>
          </a:p>
        </p:txBody>
      </p:sp>
      <p:graphicFrame>
        <p:nvGraphicFramePr>
          <p:cNvPr id="7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480457"/>
              </p:ext>
            </p:extLst>
          </p:nvPr>
        </p:nvGraphicFramePr>
        <p:xfrm>
          <a:off x="7543799" y="1788459"/>
          <a:ext cx="3352800" cy="1625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Name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Seller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Sead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Omer</a:t>
                      </a:r>
                      <a:endParaRPr lang="ar-SA" dirty="0"/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3500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رابط كسهم مستقيم 9"/>
          <p:cNvCxnSpPr/>
          <p:nvPr/>
        </p:nvCxnSpPr>
        <p:spPr>
          <a:xfrm>
            <a:off x="4038600" y="2561475"/>
            <a:ext cx="156882" cy="6591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139746"/>
              </p:ext>
            </p:extLst>
          </p:nvPr>
        </p:nvGraphicFramePr>
        <p:xfrm>
          <a:off x="2362200" y="3378946"/>
          <a:ext cx="3352800" cy="812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</a:tblGrid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Sal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job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Name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2000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leader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Reem</a:t>
                      </a:r>
                      <a:r>
                        <a:rPr lang="en-US" dirty="0" smtClean="0"/>
                        <a:t> 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7165" y="1788459"/>
            <a:ext cx="10448364" cy="2478740"/>
          </a:xfrm>
        </p:spPr>
        <p:txBody>
          <a:bodyPr>
            <a:normAutofit fontScale="90000"/>
          </a:bodyPr>
          <a:lstStyle/>
          <a:p>
            <a:pPr algn="ctr"/>
            <a:r>
              <a:rPr lang="ar-SA" altLang="ar-SA" sz="7200" dirty="0"/>
              <a:t>معاملات مقارنة </a:t>
            </a:r>
            <a:r>
              <a:rPr lang="ar-SA" altLang="ar-SA" sz="7200" dirty="0" smtClean="0"/>
              <a:t>أخرى </a:t>
            </a:r>
            <a:r>
              <a:rPr lang="ar-SA" altLang="ar-SA" sz="7200" dirty="0"/>
              <a:t>تستخدم في جملة</a:t>
            </a:r>
            <a:r>
              <a:rPr lang="en-US" altLang="ar-SA" sz="7200" dirty="0"/>
              <a:t>Where </a:t>
            </a:r>
            <a:endParaRPr lang="en-US" sz="720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30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للأعمال بخط أحمر (شاشة كبيرة)</Template>
  <TotalTime>0</TotalTime>
  <Words>1350</Words>
  <Application>Microsoft Office PowerPoint</Application>
  <PresentationFormat>ملء الشاشة</PresentationFormat>
  <Paragraphs>603</Paragraphs>
  <Slides>28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2" baseType="lpstr">
      <vt:lpstr>Arial</vt:lpstr>
      <vt:lpstr>Cambria</vt:lpstr>
      <vt:lpstr>Tahoma</vt:lpstr>
      <vt:lpstr>Red Line Business 16x9</vt:lpstr>
      <vt:lpstr>مبادئ قواعد البيانات SQL</vt:lpstr>
      <vt:lpstr>الملخص</vt:lpstr>
      <vt:lpstr>فهم جملة الشرط where   لحصر البيانات</vt:lpstr>
      <vt:lpstr>فهم جملة الشرط where لحصر البيانات</vt:lpstr>
      <vt:lpstr>معرفة واستخدام معاملات المقارنة في جملة الشرط &gt;,&lt;,&lt;=,&gt;= ,= </vt:lpstr>
      <vt:lpstr>معرفة واستخدام معاملات المقارنة في جملة الشرط </vt:lpstr>
      <vt:lpstr>معرفة واستخدام معاملات المقارنة في جملة الشرط &gt;,&lt;,&lt;=,&gt;= ,= </vt:lpstr>
      <vt:lpstr>معرفة واستخدام معاملات المقارنة في جملة الشرط &gt;,&lt;,&lt;=,&gt;= ,= </vt:lpstr>
      <vt:lpstr>معاملات مقارنة أخرى تستخدم في جملةWhere </vt:lpstr>
      <vt:lpstr>معاملات مقارنة اخرى تستخدم في جملةWhere </vt:lpstr>
      <vt:lpstr>حصر البيانات بين رقمين</vt:lpstr>
      <vt:lpstr>حصر البيانات ضمن مجموعة من القيم</vt:lpstr>
      <vt:lpstr>عرض الموظفين الذي تبدأ أسمائهم بحرف o</vt:lpstr>
      <vt:lpstr>عرض عمل الموظفين الذي تنتهي بحرف r </vt:lpstr>
      <vt:lpstr>عرض عمل الموظفين الذي يكون الحرف الثاني من أسمائهم هو e</vt:lpstr>
      <vt:lpstr>عرض عمل الموظفين الذي يكون الحرف الثالث من أسمائهم هو e</vt:lpstr>
      <vt:lpstr>عرض اسم الموظف و عمله الذين لا يوجد لهم عمل </vt:lpstr>
      <vt:lpstr>معرفة واستخدام المعاملات المنطقية  (AND, OR,NOT)</vt:lpstr>
      <vt:lpstr>معرفة واستخدام المعاملات المنطقية (AND, OR,NOT)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استرجاع الصفوف بشكل مرتب تصاعدياً أو تنازلياً حسب عمود معين ORDER BY </vt:lpstr>
      <vt:lpstr>استرجاع الصفوف بشكل مرتب تصاعديا أو تنازلياُ حسب عمود معين ORDER BY </vt:lpstr>
      <vt:lpstr>عرض أسماء الموظفين والعمل والراتب للذين يعملون (leader) مع الترتيب تصاعدياً</vt:lpstr>
      <vt:lpstr>عرض أسماء الموظفين والعمل والراتب للذين يعملون (leader) مع الترتيب تنازلياً</vt:lpstr>
      <vt:lpstr>عرض جميع بيانات الموظفين مع ترتيب تنازلياً لعمود الراتب sal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2017-02-06T21:47:44Z</dcterms:created>
  <dcterms:modified xsi:type="dcterms:W3CDTF">2017-04-05T00:09:14Z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