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49"/>
  </p:notesMasterIdLst>
  <p:sldIdLst>
    <p:sldId id="257" r:id="rId2"/>
    <p:sldId id="271" r:id="rId3"/>
    <p:sldId id="272" r:id="rId4"/>
    <p:sldId id="258" r:id="rId5"/>
    <p:sldId id="259" r:id="rId6"/>
    <p:sldId id="260" r:id="rId7"/>
    <p:sldId id="261" r:id="rId8"/>
    <p:sldId id="262" r:id="rId9"/>
    <p:sldId id="274" r:id="rId10"/>
    <p:sldId id="275" r:id="rId11"/>
    <p:sldId id="276" r:id="rId12"/>
    <p:sldId id="263" r:id="rId13"/>
    <p:sldId id="264" r:id="rId14"/>
    <p:sldId id="265" r:id="rId15"/>
    <p:sldId id="266" r:id="rId16"/>
    <p:sldId id="267" r:id="rId17"/>
    <p:sldId id="273" r:id="rId18"/>
    <p:sldId id="277" r:id="rId19"/>
    <p:sldId id="278" r:id="rId20"/>
    <p:sldId id="269" r:id="rId21"/>
    <p:sldId id="270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454" autoAdjust="0"/>
  </p:normalViewPr>
  <p:slideViewPr>
    <p:cSldViewPr snapToGrid="0">
      <p:cViewPr>
        <p:scale>
          <a:sx n="70" d="100"/>
          <a:sy n="70" d="100"/>
        </p:scale>
        <p:origin x="6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2F2B68-90A1-4DD0-AFE8-F9B781017775}" type="doc">
      <dgm:prSet loTypeId="urn:microsoft.com/office/officeart/2005/8/layout/matrix3" loCatId="matrix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pPr rtl="1"/>
          <a:endParaRPr lang="ar-SA"/>
        </a:p>
      </dgm:t>
    </dgm:pt>
    <dgm:pt modelId="{4FBE81CC-9DFA-4ECC-9484-A2712044CE80}">
      <dgm:prSet phldrT="[نص]"/>
      <dgm:spPr/>
      <dgm:t>
        <a:bodyPr/>
        <a:lstStyle/>
        <a:p>
          <a:pPr rtl="1"/>
          <a:r>
            <a:rPr lang="ar-SA" dirty="0" smtClean="0"/>
            <a:t>بيانات رقمية</a:t>
          </a:r>
          <a:endParaRPr lang="ar-SA" dirty="0"/>
        </a:p>
      </dgm:t>
    </dgm:pt>
    <dgm:pt modelId="{CA0DF873-B1B1-4714-8246-AEF005A3602E}" type="parTrans" cxnId="{567800BA-49FB-4459-847E-FFDD60373662}">
      <dgm:prSet/>
      <dgm:spPr/>
      <dgm:t>
        <a:bodyPr/>
        <a:lstStyle/>
        <a:p>
          <a:pPr rtl="1"/>
          <a:endParaRPr lang="ar-SA"/>
        </a:p>
      </dgm:t>
    </dgm:pt>
    <dgm:pt modelId="{B5EF1961-E826-4E4B-BD7B-320F17E020C9}" type="sibTrans" cxnId="{567800BA-49FB-4459-847E-FFDD60373662}">
      <dgm:prSet/>
      <dgm:spPr/>
      <dgm:t>
        <a:bodyPr/>
        <a:lstStyle/>
        <a:p>
          <a:pPr rtl="1"/>
          <a:endParaRPr lang="ar-SA"/>
        </a:p>
      </dgm:t>
    </dgm:pt>
    <dgm:pt modelId="{73120F1D-1B34-4941-9585-30635B1504AB}">
      <dgm:prSet phldrT="[نص]"/>
      <dgm:spPr/>
      <dgm:t>
        <a:bodyPr/>
        <a:lstStyle/>
        <a:p>
          <a:pPr rtl="1"/>
          <a:r>
            <a:rPr lang="ar-SA" dirty="0" smtClean="0"/>
            <a:t>بيانات نصية</a:t>
          </a:r>
          <a:endParaRPr lang="ar-SA" dirty="0"/>
        </a:p>
      </dgm:t>
    </dgm:pt>
    <dgm:pt modelId="{E1C3A3F1-C7C1-476D-B4F7-8EB777D25447}" type="parTrans" cxnId="{09CF2DC4-8BE5-44D3-AF94-2DE117D7ADFD}">
      <dgm:prSet/>
      <dgm:spPr/>
      <dgm:t>
        <a:bodyPr/>
        <a:lstStyle/>
        <a:p>
          <a:pPr rtl="1"/>
          <a:endParaRPr lang="ar-SA"/>
        </a:p>
      </dgm:t>
    </dgm:pt>
    <dgm:pt modelId="{6C67465C-4315-4316-A9FB-F1D710D78EC3}" type="sibTrans" cxnId="{09CF2DC4-8BE5-44D3-AF94-2DE117D7ADFD}">
      <dgm:prSet/>
      <dgm:spPr/>
      <dgm:t>
        <a:bodyPr/>
        <a:lstStyle/>
        <a:p>
          <a:pPr rtl="1"/>
          <a:endParaRPr lang="ar-SA"/>
        </a:p>
      </dgm:t>
    </dgm:pt>
    <dgm:pt modelId="{96BD3155-8E92-4136-A62C-4256A100D9F4}">
      <dgm:prSet phldrT="[نص]"/>
      <dgm:spPr/>
      <dgm:t>
        <a:bodyPr/>
        <a:lstStyle/>
        <a:p>
          <a:pPr rtl="1"/>
          <a:r>
            <a:rPr lang="ar-SA" dirty="0" smtClean="0"/>
            <a:t>تاريخ / وقت</a:t>
          </a:r>
          <a:endParaRPr lang="ar-SA" dirty="0"/>
        </a:p>
      </dgm:t>
    </dgm:pt>
    <dgm:pt modelId="{431730F5-5142-4526-9324-EFDCA2C288C7}" type="parTrans" cxnId="{024159C0-F985-4D4B-A519-0CFE1A165A86}">
      <dgm:prSet/>
      <dgm:spPr/>
      <dgm:t>
        <a:bodyPr/>
        <a:lstStyle/>
        <a:p>
          <a:pPr rtl="1"/>
          <a:endParaRPr lang="ar-SA"/>
        </a:p>
      </dgm:t>
    </dgm:pt>
    <dgm:pt modelId="{23F8D7B0-97BE-4EFB-BD44-A630642A2A13}" type="sibTrans" cxnId="{024159C0-F985-4D4B-A519-0CFE1A165A86}">
      <dgm:prSet/>
      <dgm:spPr/>
      <dgm:t>
        <a:bodyPr/>
        <a:lstStyle/>
        <a:p>
          <a:pPr rtl="1"/>
          <a:endParaRPr lang="ar-SA"/>
        </a:p>
      </dgm:t>
    </dgm:pt>
    <dgm:pt modelId="{5D5B3A48-1BFC-4DA7-8F68-CDC28A889B90}">
      <dgm:prSet phldrT="[نص]"/>
      <dgm:spPr/>
      <dgm:t>
        <a:bodyPr/>
        <a:lstStyle/>
        <a:p>
          <a:pPr rtl="1"/>
          <a:r>
            <a:rPr lang="ar-SA" dirty="0" smtClean="0"/>
            <a:t>معادلات</a:t>
          </a:r>
          <a:endParaRPr lang="ar-SA" dirty="0"/>
        </a:p>
      </dgm:t>
    </dgm:pt>
    <dgm:pt modelId="{465B006E-3EA2-4BB8-8DBD-1AE9C240EA72}" type="parTrans" cxnId="{F32FBE61-0247-4187-9F8D-4E019B48FE64}">
      <dgm:prSet/>
      <dgm:spPr/>
      <dgm:t>
        <a:bodyPr/>
        <a:lstStyle/>
        <a:p>
          <a:pPr rtl="1"/>
          <a:endParaRPr lang="ar-SA"/>
        </a:p>
      </dgm:t>
    </dgm:pt>
    <dgm:pt modelId="{59432E9D-AB61-40B4-89D3-A05BAE2B4FA1}" type="sibTrans" cxnId="{F32FBE61-0247-4187-9F8D-4E019B48FE64}">
      <dgm:prSet/>
      <dgm:spPr/>
      <dgm:t>
        <a:bodyPr/>
        <a:lstStyle/>
        <a:p>
          <a:pPr rtl="1"/>
          <a:endParaRPr lang="ar-SA"/>
        </a:p>
      </dgm:t>
    </dgm:pt>
    <dgm:pt modelId="{EB77DA3C-FF7D-45C4-BD85-62F9778541CA}" type="pres">
      <dgm:prSet presAssocID="{EF2F2B68-90A1-4DD0-AFE8-F9B78101777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AC905581-403B-49BB-9D85-835415749D84}" type="pres">
      <dgm:prSet presAssocID="{EF2F2B68-90A1-4DD0-AFE8-F9B781017775}" presName="diamond" presStyleLbl="bgShp" presStyleIdx="0" presStyleCnt="1"/>
      <dgm:spPr/>
    </dgm:pt>
    <dgm:pt modelId="{07038B5C-6325-41D3-8FA6-35B71785AE74}" type="pres">
      <dgm:prSet presAssocID="{EF2F2B68-90A1-4DD0-AFE8-F9B781017775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0103544-69E1-41DC-9730-2453A983266A}" type="pres">
      <dgm:prSet presAssocID="{EF2F2B68-90A1-4DD0-AFE8-F9B781017775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02446A3-D38E-48F3-8FD7-05CE0C4E0C9B}" type="pres">
      <dgm:prSet presAssocID="{EF2F2B68-90A1-4DD0-AFE8-F9B781017775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1526951-2AF0-4F57-B8DE-0890CEB5D8AA}" type="pres">
      <dgm:prSet presAssocID="{EF2F2B68-90A1-4DD0-AFE8-F9B781017775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567800BA-49FB-4459-847E-FFDD60373662}" srcId="{EF2F2B68-90A1-4DD0-AFE8-F9B781017775}" destId="{4FBE81CC-9DFA-4ECC-9484-A2712044CE80}" srcOrd="0" destOrd="0" parTransId="{CA0DF873-B1B1-4714-8246-AEF005A3602E}" sibTransId="{B5EF1961-E826-4E4B-BD7B-320F17E020C9}"/>
    <dgm:cxn modelId="{FCF09648-B109-4010-B895-D7CBF201C9E4}" type="presOf" srcId="{73120F1D-1B34-4941-9585-30635B1504AB}" destId="{C0103544-69E1-41DC-9730-2453A983266A}" srcOrd="0" destOrd="0" presId="urn:microsoft.com/office/officeart/2005/8/layout/matrix3"/>
    <dgm:cxn modelId="{37BC0FAF-3BC1-4C03-B13C-1E4674840983}" type="presOf" srcId="{5D5B3A48-1BFC-4DA7-8F68-CDC28A889B90}" destId="{A1526951-2AF0-4F57-B8DE-0890CEB5D8AA}" srcOrd="0" destOrd="0" presId="urn:microsoft.com/office/officeart/2005/8/layout/matrix3"/>
    <dgm:cxn modelId="{B7D20232-848A-437D-A2B8-0CEF5C1EC1EF}" type="presOf" srcId="{EF2F2B68-90A1-4DD0-AFE8-F9B781017775}" destId="{EB77DA3C-FF7D-45C4-BD85-62F9778541CA}" srcOrd="0" destOrd="0" presId="urn:microsoft.com/office/officeart/2005/8/layout/matrix3"/>
    <dgm:cxn modelId="{09CF2DC4-8BE5-44D3-AF94-2DE117D7ADFD}" srcId="{EF2F2B68-90A1-4DD0-AFE8-F9B781017775}" destId="{73120F1D-1B34-4941-9585-30635B1504AB}" srcOrd="1" destOrd="0" parTransId="{E1C3A3F1-C7C1-476D-B4F7-8EB777D25447}" sibTransId="{6C67465C-4315-4316-A9FB-F1D710D78EC3}"/>
    <dgm:cxn modelId="{024159C0-F985-4D4B-A519-0CFE1A165A86}" srcId="{EF2F2B68-90A1-4DD0-AFE8-F9B781017775}" destId="{96BD3155-8E92-4136-A62C-4256A100D9F4}" srcOrd="2" destOrd="0" parTransId="{431730F5-5142-4526-9324-EFDCA2C288C7}" sibTransId="{23F8D7B0-97BE-4EFB-BD44-A630642A2A13}"/>
    <dgm:cxn modelId="{F32FBE61-0247-4187-9F8D-4E019B48FE64}" srcId="{EF2F2B68-90A1-4DD0-AFE8-F9B781017775}" destId="{5D5B3A48-1BFC-4DA7-8F68-CDC28A889B90}" srcOrd="3" destOrd="0" parTransId="{465B006E-3EA2-4BB8-8DBD-1AE9C240EA72}" sibTransId="{59432E9D-AB61-40B4-89D3-A05BAE2B4FA1}"/>
    <dgm:cxn modelId="{BDF76DF3-ABCE-474D-971A-55B2A0C053B1}" type="presOf" srcId="{96BD3155-8E92-4136-A62C-4256A100D9F4}" destId="{902446A3-D38E-48F3-8FD7-05CE0C4E0C9B}" srcOrd="0" destOrd="0" presId="urn:microsoft.com/office/officeart/2005/8/layout/matrix3"/>
    <dgm:cxn modelId="{D49D0817-1B02-40C5-BD0A-FCD73F56560E}" type="presOf" srcId="{4FBE81CC-9DFA-4ECC-9484-A2712044CE80}" destId="{07038B5C-6325-41D3-8FA6-35B71785AE74}" srcOrd="0" destOrd="0" presId="urn:microsoft.com/office/officeart/2005/8/layout/matrix3"/>
    <dgm:cxn modelId="{E9E615FE-820B-413D-A066-2B07F7388908}" type="presParOf" srcId="{EB77DA3C-FF7D-45C4-BD85-62F9778541CA}" destId="{AC905581-403B-49BB-9D85-835415749D84}" srcOrd="0" destOrd="0" presId="urn:microsoft.com/office/officeart/2005/8/layout/matrix3"/>
    <dgm:cxn modelId="{68661F28-CEC6-4A1B-B319-A07DEE4F8CA4}" type="presParOf" srcId="{EB77DA3C-FF7D-45C4-BD85-62F9778541CA}" destId="{07038B5C-6325-41D3-8FA6-35B71785AE74}" srcOrd="1" destOrd="0" presId="urn:microsoft.com/office/officeart/2005/8/layout/matrix3"/>
    <dgm:cxn modelId="{8C50F2A5-1A2F-4C3B-8FD8-D7184EC6CACD}" type="presParOf" srcId="{EB77DA3C-FF7D-45C4-BD85-62F9778541CA}" destId="{C0103544-69E1-41DC-9730-2453A983266A}" srcOrd="2" destOrd="0" presId="urn:microsoft.com/office/officeart/2005/8/layout/matrix3"/>
    <dgm:cxn modelId="{233830F1-07F8-44DF-8674-5437603E3185}" type="presParOf" srcId="{EB77DA3C-FF7D-45C4-BD85-62F9778541CA}" destId="{902446A3-D38E-48F3-8FD7-05CE0C4E0C9B}" srcOrd="3" destOrd="0" presId="urn:microsoft.com/office/officeart/2005/8/layout/matrix3"/>
    <dgm:cxn modelId="{5D53C7BB-59BC-443D-84EF-C8AB8BD27E96}" type="presParOf" srcId="{EB77DA3C-FF7D-45C4-BD85-62F9778541CA}" destId="{A1526951-2AF0-4F57-B8DE-0890CEB5D8A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8D3243-3EAA-46A7-925C-811EBA4078A2}" type="doc">
      <dgm:prSet loTypeId="urn:microsoft.com/office/officeart/2005/8/layout/radial1" loCatId="cycle" qsTypeId="urn:microsoft.com/office/officeart/2005/8/quickstyle/3d4" qsCatId="3D" csTypeId="urn:microsoft.com/office/officeart/2005/8/colors/accent0_2" csCatId="mainScheme" phldr="1"/>
      <dgm:spPr/>
      <dgm:t>
        <a:bodyPr/>
        <a:lstStyle/>
        <a:p>
          <a:pPr rtl="1"/>
          <a:endParaRPr lang="ar-SA"/>
        </a:p>
      </dgm:t>
    </dgm:pt>
    <dgm:pt modelId="{AA0B53B4-F326-4654-8144-F6AE792BFD6F}">
      <dgm:prSet phldrT="[نص]" custT="1"/>
      <dgm:spPr/>
      <dgm:t>
        <a:bodyPr/>
        <a:lstStyle/>
        <a:p>
          <a:pPr rtl="1"/>
          <a:r>
            <a:rPr lang="ar-SA" sz="2000" b="0" dirty="0" smtClean="0">
              <a:solidFill>
                <a:schemeClr val="tx2">
                  <a:lumMod val="50000"/>
                </a:schemeClr>
              </a:solidFill>
            </a:rPr>
            <a:t>تشمل المعادلة الرياضية  على:</a:t>
          </a:r>
          <a:endParaRPr lang="ar-SA" sz="2000" b="0" dirty="0">
            <a:solidFill>
              <a:schemeClr val="tx2">
                <a:lumMod val="50000"/>
              </a:schemeClr>
            </a:solidFill>
          </a:endParaRPr>
        </a:p>
      </dgm:t>
    </dgm:pt>
    <dgm:pt modelId="{00EA81B3-19D7-4839-ADEF-72A6A7C42761}" type="parTrans" cxnId="{74AF660D-ECC2-463C-8466-E3D397CC357A}">
      <dgm:prSet/>
      <dgm:spPr/>
      <dgm:t>
        <a:bodyPr/>
        <a:lstStyle/>
        <a:p>
          <a:pPr rtl="1"/>
          <a:endParaRPr lang="ar-SA"/>
        </a:p>
      </dgm:t>
    </dgm:pt>
    <dgm:pt modelId="{588FBFFC-0351-4846-9B6B-9332519EC4ED}" type="sibTrans" cxnId="{74AF660D-ECC2-463C-8466-E3D397CC357A}">
      <dgm:prSet/>
      <dgm:spPr/>
      <dgm:t>
        <a:bodyPr/>
        <a:lstStyle/>
        <a:p>
          <a:pPr rtl="1"/>
          <a:endParaRPr lang="ar-SA"/>
        </a:p>
      </dgm:t>
    </dgm:pt>
    <dgm:pt modelId="{5F83FC3C-97D8-4DB7-9AD4-8765BD9E4483}">
      <dgm:prSet phldrT="[نص]" custT="1"/>
      <dgm:spPr/>
      <dgm:t>
        <a:bodyPr/>
        <a:lstStyle/>
        <a:p>
          <a:pPr rtl="1"/>
          <a:r>
            <a:rPr lang="ar-SA" sz="2000" dirty="0" smtClean="0">
              <a:solidFill>
                <a:schemeClr val="accent1">
                  <a:lumMod val="50000"/>
                </a:schemeClr>
              </a:solidFill>
            </a:rPr>
            <a:t>بيانات رقمية ثابتة</a:t>
          </a:r>
          <a:endParaRPr lang="ar-SA" sz="2000" dirty="0">
            <a:solidFill>
              <a:schemeClr val="accent1">
                <a:lumMod val="50000"/>
              </a:schemeClr>
            </a:solidFill>
          </a:endParaRPr>
        </a:p>
      </dgm:t>
    </dgm:pt>
    <dgm:pt modelId="{E8F4DC02-BFF2-4F6B-9FB5-14187A1F1F9F}" type="parTrans" cxnId="{9D5AB5D9-2016-45C1-87C3-5BEA20AD48D1}">
      <dgm:prSet/>
      <dgm:spPr/>
      <dgm:t>
        <a:bodyPr/>
        <a:lstStyle/>
        <a:p>
          <a:pPr rtl="1"/>
          <a:endParaRPr lang="ar-SA"/>
        </a:p>
      </dgm:t>
    </dgm:pt>
    <dgm:pt modelId="{F8A78BAD-3DF9-4AE6-BBFE-B109C08DEF68}" type="sibTrans" cxnId="{9D5AB5D9-2016-45C1-87C3-5BEA20AD48D1}">
      <dgm:prSet/>
      <dgm:spPr/>
      <dgm:t>
        <a:bodyPr/>
        <a:lstStyle/>
        <a:p>
          <a:pPr rtl="1"/>
          <a:endParaRPr lang="ar-SA"/>
        </a:p>
      </dgm:t>
    </dgm:pt>
    <dgm:pt modelId="{ABEC6697-82DB-4ADF-8DB1-AFD9176AE210}">
      <dgm:prSet phldrT="[نص]" custT="1"/>
      <dgm:spPr/>
      <dgm:t>
        <a:bodyPr/>
        <a:lstStyle/>
        <a:p>
          <a:pPr rtl="1"/>
          <a:r>
            <a:rPr lang="ar-SA" sz="2000" dirty="0" smtClean="0">
              <a:solidFill>
                <a:schemeClr val="accent1">
                  <a:lumMod val="50000"/>
                </a:schemeClr>
              </a:solidFill>
            </a:rPr>
            <a:t>الأقواس</a:t>
          </a:r>
          <a:endParaRPr lang="ar-SA" sz="2000" dirty="0">
            <a:solidFill>
              <a:schemeClr val="accent1">
                <a:lumMod val="50000"/>
              </a:schemeClr>
            </a:solidFill>
          </a:endParaRPr>
        </a:p>
      </dgm:t>
    </dgm:pt>
    <dgm:pt modelId="{F8646289-B84C-43D9-9A10-7EEDB4386E8C}" type="parTrans" cxnId="{E3EC9161-3714-4BED-B55C-6502DA33BB28}">
      <dgm:prSet/>
      <dgm:spPr/>
      <dgm:t>
        <a:bodyPr/>
        <a:lstStyle/>
        <a:p>
          <a:pPr rtl="1"/>
          <a:endParaRPr lang="ar-SA"/>
        </a:p>
      </dgm:t>
    </dgm:pt>
    <dgm:pt modelId="{76C2A7A0-F1A4-44E9-935A-79F9654C2318}" type="sibTrans" cxnId="{E3EC9161-3714-4BED-B55C-6502DA33BB28}">
      <dgm:prSet/>
      <dgm:spPr/>
      <dgm:t>
        <a:bodyPr/>
        <a:lstStyle/>
        <a:p>
          <a:pPr rtl="1"/>
          <a:endParaRPr lang="ar-SA"/>
        </a:p>
      </dgm:t>
    </dgm:pt>
    <dgm:pt modelId="{111ABC93-22A2-4901-A7F0-8BA06D0AB3BA}">
      <dgm:prSet phldrT="[نص]" custT="1"/>
      <dgm:spPr/>
      <dgm:t>
        <a:bodyPr/>
        <a:lstStyle/>
        <a:p>
          <a:pPr rtl="1"/>
          <a:r>
            <a:rPr lang="ar-SA" sz="2000" dirty="0" smtClean="0">
              <a:solidFill>
                <a:schemeClr val="accent1">
                  <a:lumMod val="50000"/>
                </a:schemeClr>
              </a:solidFill>
            </a:rPr>
            <a:t>رموز العلامات الحسابية والمنطقية</a:t>
          </a:r>
          <a:endParaRPr lang="ar-SA" sz="2000" dirty="0">
            <a:solidFill>
              <a:schemeClr val="accent1">
                <a:lumMod val="50000"/>
              </a:schemeClr>
            </a:solidFill>
          </a:endParaRPr>
        </a:p>
      </dgm:t>
    </dgm:pt>
    <dgm:pt modelId="{F66B9B18-D96E-44B6-A24E-4619A55004A5}" type="parTrans" cxnId="{0C643EC6-61A4-4824-B0C9-61B964D46B10}">
      <dgm:prSet/>
      <dgm:spPr/>
      <dgm:t>
        <a:bodyPr/>
        <a:lstStyle/>
        <a:p>
          <a:pPr rtl="1"/>
          <a:endParaRPr lang="ar-SA"/>
        </a:p>
      </dgm:t>
    </dgm:pt>
    <dgm:pt modelId="{59BCA659-1603-411D-BBDD-3D1B8ECDE0B8}" type="sibTrans" cxnId="{0C643EC6-61A4-4824-B0C9-61B964D46B10}">
      <dgm:prSet/>
      <dgm:spPr/>
      <dgm:t>
        <a:bodyPr/>
        <a:lstStyle/>
        <a:p>
          <a:pPr rtl="1"/>
          <a:endParaRPr lang="ar-SA"/>
        </a:p>
      </dgm:t>
    </dgm:pt>
    <dgm:pt modelId="{3EF677CB-5C13-4471-9454-9D5BAB0F4D38}">
      <dgm:prSet phldrT="[نص]" custT="1"/>
      <dgm:spPr/>
      <dgm:t>
        <a:bodyPr/>
        <a:lstStyle/>
        <a:p>
          <a:pPr rtl="1"/>
          <a:r>
            <a:rPr lang="ar-SA" sz="2000" dirty="0" smtClean="0">
              <a:solidFill>
                <a:schemeClr val="accent1">
                  <a:lumMod val="50000"/>
                </a:schemeClr>
              </a:solidFill>
            </a:rPr>
            <a:t>عناوين الخلايا</a:t>
          </a:r>
          <a:endParaRPr lang="ar-SA" sz="2000" dirty="0">
            <a:solidFill>
              <a:schemeClr val="accent1">
                <a:lumMod val="50000"/>
              </a:schemeClr>
            </a:solidFill>
          </a:endParaRPr>
        </a:p>
      </dgm:t>
    </dgm:pt>
    <dgm:pt modelId="{22C73423-094C-4097-A448-0460C82FEF07}" type="parTrans" cxnId="{32604E1D-A48B-435F-B6B9-652B7F29CD3E}">
      <dgm:prSet/>
      <dgm:spPr/>
      <dgm:t>
        <a:bodyPr/>
        <a:lstStyle/>
        <a:p>
          <a:pPr rtl="1"/>
          <a:endParaRPr lang="ar-SA"/>
        </a:p>
      </dgm:t>
    </dgm:pt>
    <dgm:pt modelId="{9155EA06-1C0E-4BB2-A6E0-CEDF003A58BE}" type="sibTrans" cxnId="{32604E1D-A48B-435F-B6B9-652B7F29CD3E}">
      <dgm:prSet/>
      <dgm:spPr/>
      <dgm:t>
        <a:bodyPr/>
        <a:lstStyle/>
        <a:p>
          <a:pPr rtl="1"/>
          <a:endParaRPr lang="ar-SA"/>
        </a:p>
      </dgm:t>
    </dgm:pt>
    <dgm:pt modelId="{A08FEBA0-8149-4502-9BA1-5DA227E45983}">
      <dgm:prSet phldrT="[نص]" custT="1"/>
      <dgm:spPr/>
      <dgm:t>
        <a:bodyPr/>
        <a:lstStyle/>
        <a:p>
          <a:pPr rtl="1"/>
          <a:r>
            <a:rPr lang="ar-SA" sz="2000" dirty="0" smtClean="0">
              <a:solidFill>
                <a:schemeClr val="accent1">
                  <a:lumMod val="50000"/>
                </a:schemeClr>
              </a:solidFill>
            </a:rPr>
            <a:t>بيانات نصية</a:t>
          </a:r>
          <a:endParaRPr lang="ar-SA" sz="2000" dirty="0">
            <a:solidFill>
              <a:schemeClr val="accent1">
                <a:lumMod val="50000"/>
              </a:schemeClr>
            </a:solidFill>
          </a:endParaRPr>
        </a:p>
      </dgm:t>
    </dgm:pt>
    <dgm:pt modelId="{D04937FE-C46C-479B-9EC6-5E7227097BB4}" type="parTrans" cxnId="{2761C63A-917B-4A77-8D25-81119FD4ABA3}">
      <dgm:prSet/>
      <dgm:spPr/>
      <dgm:t>
        <a:bodyPr/>
        <a:lstStyle/>
        <a:p>
          <a:pPr rtl="1"/>
          <a:endParaRPr lang="ar-SA"/>
        </a:p>
      </dgm:t>
    </dgm:pt>
    <dgm:pt modelId="{5F44925C-7F26-4E52-AC9F-CCFA97D6F7B2}" type="sibTrans" cxnId="{2761C63A-917B-4A77-8D25-81119FD4ABA3}">
      <dgm:prSet/>
      <dgm:spPr/>
      <dgm:t>
        <a:bodyPr/>
        <a:lstStyle/>
        <a:p>
          <a:pPr rtl="1"/>
          <a:endParaRPr lang="ar-SA"/>
        </a:p>
      </dgm:t>
    </dgm:pt>
    <dgm:pt modelId="{218363B1-1929-452D-8E63-BFD024D39BCB}" type="pres">
      <dgm:prSet presAssocID="{1D8D3243-3EAA-46A7-925C-811EBA4078A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D512FA33-7B5E-4D0F-9500-28D6B8B23DF6}" type="pres">
      <dgm:prSet presAssocID="{AA0B53B4-F326-4654-8144-F6AE792BFD6F}" presName="centerShape" presStyleLbl="node0" presStyleIdx="0" presStyleCnt="1"/>
      <dgm:spPr/>
      <dgm:t>
        <a:bodyPr/>
        <a:lstStyle/>
        <a:p>
          <a:pPr rtl="1"/>
          <a:endParaRPr lang="ar-SA"/>
        </a:p>
      </dgm:t>
    </dgm:pt>
    <dgm:pt modelId="{1E3F2EA7-DCD8-4B4F-9AE8-9C5C55FB8F2F}" type="pres">
      <dgm:prSet presAssocID="{E8F4DC02-BFF2-4F6B-9FB5-14187A1F1F9F}" presName="Name9" presStyleLbl="parChTrans1D2" presStyleIdx="0" presStyleCnt="5"/>
      <dgm:spPr/>
      <dgm:t>
        <a:bodyPr/>
        <a:lstStyle/>
        <a:p>
          <a:pPr rtl="1"/>
          <a:endParaRPr lang="ar-SA"/>
        </a:p>
      </dgm:t>
    </dgm:pt>
    <dgm:pt modelId="{E5B37359-86EA-468B-88E4-33A54651E5B0}" type="pres">
      <dgm:prSet presAssocID="{E8F4DC02-BFF2-4F6B-9FB5-14187A1F1F9F}" presName="connTx" presStyleLbl="parChTrans1D2" presStyleIdx="0" presStyleCnt="5"/>
      <dgm:spPr/>
      <dgm:t>
        <a:bodyPr/>
        <a:lstStyle/>
        <a:p>
          <a:pPr rtl="1"/>
          <a:endParaRPr lang="ar-SA"/>
        </a:p>
      </dgm:t>
    </dgm:pt>
    <dgm:pt modelId="{292EB97A-9CB7-4CE8-A737-B8DA7179AC28}" type="pres">
      <dgm:prSet presAssocID="{5F83FC3C-97D8-4DB7-9AD4-8765BD9E448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9628475-9A8A-4532-A5EF-B4FC5355F186}" type="pres">
      <dgm:prSet presAssocID="{D04937FE-C46C-479B-9EC6-5E7227097BB4}" presName="Name9" presStyleLbl="parChTrans1D2" presStyleIdx="1" presStyleCnt="5"/>
      <dgm:spPr/>
      <dgm:t>
        <a:bodyPr/>
        <a:lstStyle/>
        <a:p>
          <a:pPr rtl="1"/>
          <a:endParaRPr lang="ar-SA"/>
        </a:p>
      </dgm:t>
    </dgm:pt>
    <dgm:pt modelId="{ED30E4B3-1C81-4CEE-BA75-E04CA598A0FF}" type="pres">
      <dgm:prSet presAssocID="{D04937FE-C46C-479B-9EC6-5E7227097BB4}" presName="connTx" presStyleLbl="parChTrans1D2" presStyleIdx="1" presStyleCnt="5"/>
      <dgm:spPr/>
      <dgm:t>
        <a:bodyPr/>
        <a:lstStyle/>
        <a:p>
          <a:pPr rtl="1"/>
          <a:endParaRPr lang="ar-SA"/>
        </a:p>
      </dgm:t>
    </dgm:pt>
    <dgm:pt modelId="{76C2C6AD-340C-4F88-9F1C-DBA3A03AEAE9}" type="pres">
      <dgm:prSet presAssocID="{A08FEBA0-8149-4502-9BA1-5DA227E4598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2AF68D8-1729-4BCF-95D3-E8FC8BCEC372}" type="pres">
      <dgm:prSet presAssocID="{F8646289-B84C-43D9-9A10-7EEDB4386E8C}" presName="Name9" presStyleLbl="parChTrans1D2" presStyleIdx="2" presStyleCnt="5"/>
      <dgm:spPr/>
      <dgm:t>
        <a:bodyPr/>
        <a:lstStyle/>
        <a:p>
          <a:pPr rtl="1"/>
          <a:endParaRPr lang="ar-SA"/>
        </a:p>
      </dgm:t>
    </dgm:pt>
    <dgm:pt modelId="{511BC897-F24A-47EE-921F-396A21A60557}" type="pres">
      <dgm:prSet presAssocID="{F8646289-B84C-43D9-9A10-7EEDB4386E8C}" presName="connTx" presStyleLbl="parChTrans1D2" presStyleIdx="2" presStyleCnt="5"/>
      <dgm:spPr/>
      <dgm:t>
        <a:bodyPr/>
        <a:lstStyle/>
        <a:p>
          <a:pPr rtl="1"/>
          <a:endParaRPr lang="ar-SA"/>
        </a:p>
      </dgm:t>
    </dgm:pt>
    <dgm:pt modelId="{A0B00839-9D50-4F1F-BBB5-0EB5570F0F84}" type="pres">
      <dgm:prSet presAssocID="{ABEC6697-82DB-4ADF-8DB1-AFD9176AE21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00BA1FE-C721-4D31-A1B6-1C47784A5B13}" type="pres">
      <dgm:prSet presAssocID="{F66B9B18-D96E-44B6-A24E-4619A55004A5}" presName="Name9" presStyleLbl="parChTrans1D2" presStyleIdx="3" presStyleCnt="5"/>
      <dgm:spPr/>
      <dgm:t>
        <a:bodyPr/>
        <a:lstStyle/>
        <a:p>
          <a:pPr rtl="1"/>
          <a:endParaRPr lang="ar-SA"/>
        </a:p>
      </dgm:t>
    </dgm:pt>
    <dgm:pt modelId="{12A5141E-32E1-4578-A8DD-4169EF59BE38}" type="pres">
      <dgm:prSet presAssocID="{F66B9B18-D96E-44B6-A24E-4619A55004A5}" presName="connTx" presStyleLbl="parChTrans1D2" presStyleIdx="3" presStyleCnt="5"/>
      <dgm:spPr/>
      <dgm:t>
        <a:bodyPr/>
        <a:lstStyle/>
        <a:p>
          <a:pPr rtl="1"/>
          <a:endParaRPr lang="ar-SA"/>
        </a:p>
      </dgm:t>
    </dgm:pt>
    <dgm:pt modelId="{0E381359-F043-48C3-B64D-72625B5900F5}" type="pres">
      <dgm:prSet presAssocID="{111ABC93-22A2-4901-A7F0-8BA06D0AB3B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0B7A00E-FDE7-431A-A761-41B836F32736}" type="pres">
      <dgm:prSet presAssocID="{22C73423-094C-4097-A448-0460C82FEF07}" presName="Name9" presStyleLbl="parChTrans1D2" presStyleIdx="4" presStyleCnt="5"/>
      <dgm:spPr/>
      <dgm:t>
        <a:bodyPr/>
        <a:lstStyle/>
        <a:p>
          <a:pPr rtl="1"/>
          <a:endParaRPr lang="ar-SA"/>
        </a:p>
      </dgm:t>
    </dgm:pt>
    <dgm:pt modelId="{744358D9-08A4-4B61-A1E5-96B603BAD6B0}" type="pres">
      <dgm:prSet presAssocID="{22C73423-094C-4097-A448-0460C82FEF07}" presName="connTx" presStyleLbl="parChTrans1D2" presStyleIdx="4" presStyleCnt="5"/>
      <dgm:spPr/>
      <dgm:t>
        <a:bodyPr/>
        <a:lstStyle/>
        <a:p>
          <a:pPr rtl="1"/>
          <a:endParaRPr lang="ar-SA"/>
        </a:p>
      </dgm:t>
    </dgm:pt>
    <dgm:pt modelId="{CCEB2850-30F2-4994-A1A2-082E5476104F}" type="pres">
      <dgm:prSet presAssocID="{3EF677CB-5C13-4471-9454-9D5BAB0F4D3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1CA0ED44-1596-412E-B509-4A8B037AB753}" type="presOf" srcId="{F66B9B18-D96E-44B6-A24E-4619A55004A5}" destId="{400BA1FE-C721-4D31-A1B6-1C47784A5B13}" srcOrd="0" destOrd="0" presId="urn:microsoft.com/office/officeart/2005/8/layout/radial1"/>
    <dgm:cxn modelId="{E7858916-3925-4D75-8CFC-06D814388B3F}" type="presOf" srcId="{3EF677CB-5C13-4471-9454-9D5BAB0F4D38}" destId="{CCEB2850-30F2-4994-A1A2-082E5476104F}" srcOrd="0" destOrd="0" presId="urn:microsoft.com/office/officeart/2005/8/layout/radial1"/>
    <dgm:cxn modelId="{4763DC1A-81D8-4542-96EC-12B154768387}" type="presOf" srcId="{D04937FE-C46C-479B-9EC6-5E7227097BB4}" destId="{ED30E4B3-1C81-4CEE-BA75-E04CA598A0FF}" srcOrd="1" destOrd="0" presId="urn:microsoft.com/office/officeart/2005/8/layout/radial1"/>
    <dgm:cxn modelId="{673D8A1D-D2AE-4282-A5E5-F9B95C9360FC}" type="presOf" srcId="{E8F4DC02-BFF2-4F6B-9FB5-14187A1F1F9F}" destId="{1E3F2EA7-DCD8-4B4F-9AE8-9C5C55FB8F2F}" srcOrd="0" destOrd="0" presId="urn:microsoft.com/office/officeart/2005/8/layout/radial1"/>
    <dgm:cxn modelId="{DD995B11-8902-4D73-8E1F-32ACA770B5FB}" type="presOf" srcId="{1D8D3243-3EAA-46A7-925C-811EBA4078A2}" destId="{218363B1-1929-452D-8E63-BFD024D39BCB}" srcOrd="0" destOrd="0" presId="urn:microsoft.com/office/officeart/2005/8/layout/radial1"/>
    <dgm:cxn modelId="{1D4EDCE5-2C21-46D8-B4F2-98CF2B5A6778}" type="presOf" srcId="{F66B9B18-D96E-44B6-A24E-4619A55004A5}" destId="{12A5141E-32E1-4578-A8DD-4169EF59BE38}" srcOrd="1" destOrd="0" presId="urn:microsoft.com/office/officeart/2005/8/layout/radial1"/>
    <dgm:cxn modelId="{537C4D3A-4C39-4F16-96AB-DE606F0B4008}" type="presOf" srcId="{D04937FE-C46C-479B-9EC6-5E7227097BB4}" destId="{39628475-9A8A-4532-A5EF-B4FC5355F186}" srcOrd="0" destOrd="0" presId="urn:microsoft.com/office/officeart/2005/8/layout/radial1"/>
    <dgm:cxn modelId="{5E72CB56-DECD-46DC-A7AF-3A6BE42F1D0F}" type="presOf" srcId="{ABEC6697-82DB-4ADF-8DB1-AFD9176AE210}" destId="{A0B00839-9D50-4F1F-BBB5-0EB5570F0F84}" srcOrd="0" destOrd="0" presId="urn:microsoft.com/office/officeart/2005/8/layout/radial1"/>
    <dgm:cxn modelId="{0C643EC6-61A4-4824-B0C9-61B964D46B10}" srcId="{AA0B53B4-F326-4654-8144-F6AE792BFD6F}" destId="{111ABC93-22A2-4901-A7F0-8BA06D0AB3BA}" srcOrd="3" destOrd="0" parTransId="{F66B9B18-D96E-44B6-A24E-4619A55004A5}" sibTransId="{59BCA659-1603-411D-BBDD-3D1B8ECDE0B8}"/>
    <dgm:cxn modelId="{E3EC9161-3714-4BED-B55C-6502DA33BB28}" srcId="{AA0B53B4-F326-4654-8144-F6AE792BFD6F}" destId="{ABEC6697-82DB-4ADF-8DB1-AFD9176AE210}" srcOrd="2" destOrd="0" parTransId="{F8646289-B84C-43D9-9A10-7EEDB4386E8C}" sibTransId="{76C2A7A0-F1A4-44E9-935A-79F9654C2318}"/>
    <dgm:cxn modelId="{B57DF91F-1EAD-4FB3-9FB8-1131296BC2C5}" type="presOf" srcId="{E8F4DC02-BFF2-4F6B-9FB5-14187A1F1F9F}" destId="{E5B37359-86EA-468B-88E4-33A54651E5B0}" srcOrd="1" destOrd="0" presId="urn:microsoft.com/office/officeart/2005/8/layout/radial1"/>
    <dgm:cxn modelId="{11E643B6-EA3B-4AEA-9A21-0B77D2FF2139}" type="presOf" srcId="{111ABC93-22A2-4901-A7F0-8BA06D0AB3BA}" destId="{0E381359-F043-48C3-B64D-72625B5900F5}" srcOrd="0" destOrd="0" presId="urn:microsoft.com/office/officeart/2005/8/layout/radial1"/>
    <dgm:cxn modelId="{48052213-A656-40D9-8852-652CA9234C27}" type="presOf" srcId="{F8646289-B84C-43D9-9A10-7EEDB4386E8C}" destId="{511BC897-F24A-47EE-921F-396A21A60557}" srcOrd="1" destOrd="0" presId="urn:microsoft.com/office/officeart/2005/8/layout/radial1"/>
    <dgm:cxn modelId="{20EC9C1F-1110-40B7-BE39-0929AA649174}" type="presOf" srcId="{5F83FC3C-97D8-4DB7-9AD4-8765BD9E4483}" destId="{292EB97A-9CB7-4CE8-A737-B8DA7179AC28}" srcOrd="0" destOrd="0" presId="urn:microsoft.com/office/officeart/2005/8/layout/radial1"/>
    <dgm:cxn modelId="{24263A74-BD7D-4D74-8E86-912A7344FD5B}" type="presOf" srcId="{AA0B53B4-F326-4654-8144-F6AE792BFD6F}" destId="{D512FA33-7B5E-4D0F-9500-28D6B8B23DF6}" srcOrd="0" destOrd="0" presId="urn:microsoft.com/office/officeart/2005/8/layout/radial1"/>
    <dgm:cxn modelId="{2761C63A-917B-4A77-8D25-81119FD4ABA3}" srcId="{AA0B53B4-F326-4654-8144-F6AE792BFD6F}" destId="{A08FEBA0-8149-4502-9BA1-5DA227E45983}" srcOrd="1" destOrd="0" parTransId="{D04937FE-C46C-479B-9EC6-5E7227097BB4}" sibTransId="{5F44925C-7F26-4E52-AC9F-CCFA97D6F7B2}"/>
    <dgm:cxn modelId="{9F05105D-526D-4E35-9BFF-2BB475BFE8C2}" type="presOf" srcId="{A08FEBA0-8149-4502-9BA1-5DA227E45983}" destId="{76C2C6AD-340C-4F88-9F1C-DBA3A03AEAE9}" srcOrd="0" destOrd="0" presId="urn:microsoft.com/office/officeart/2005/8/layout/radial1"/>
    <dgm:cxn modelId="{9D5AB5D9-2016-45C1-87C3-5BEA20AD48D1}" srcId="{AA0B53B4-F326-4654-8144-F6AE792BFD6F}" destId="{5F83FC3C-97D8-4DB7-9AD4-8765BD9E4483}" srcOrd="0" destOrd="0" parTransId="{E8F4DC02-BFF2-4F6B-9FB5-14187A1F1F9F}" sibTransId="{F8A78BAD-3DF9-4AE6-BBFE-B109C08DEF68}"/>
    <dgm:cxn modelId="{083992CF-CCF2-47D1-8CF2-4DF2E06489A8}" type="presOf" srcId="{F8646289-B84C-43D9-9A10-7EEDB4386E8C}" destId="{72AF68D8-1729-4BCF-95D3-E8FC8BCEC372}" srcOrd="0" destOrd="0" presId="urn:microsoft.com/office/officeart/2005/8/layout/radial1"/>
    <dgm:cxn modelId="{74AF660D-ECC2-463C-8466-E3D397CC357A}" srcId="{1D8D3243-3EAA-46A7-925C-811EBA4078A2}" destId="{AA0B53B4-F326-4654-8144-F6AE792BFD6F}" srcOrd="0" destOrd="0" parTransId="{00EA81B3-19D7-4839-ADEF-72A6A7C42761}" sibTransId="{588FBFFC-0351-4846-9B6B-9332519EC4ED}"/>
    <dgm:cxn modelId="{1FF98E6C-7FE9-4A5F-A2DD-A12CE66B7D7A}" type="presOf" srcId="{22C73423-094C-4097-A448-0460C82FEF07}" destId="{744358D9-08A4-4B61-A1E5-96B603BAD6B0}" srcOrd="1" destOrd="0" presId="urn:microsoft.com/office/officeart/2005/8/layout/radial1"/>
    <dgm:cxn modelId="{84AE5273-C046-40B0-93DD-94102B3643A9}" type="presOf" srcId="{22C73423-094C-4097-A448-0460C82FEF07}" destId="{90B7A00E-FDE7-431A-A761-41B836F32736}" srcOrd="0" destOrd="0" presId="urn:microsoft.com/office/officeart/2005/8/layout/radial1"/>
    <dgm:cxn modelId="{32604E1D-A48B-435F-B6B9-652B7F29CD3E}" srcId="{AA0B53B4-F326-4654-8144-F6AE792BFD6F}" destId="{3EF677CB-5C13-4471-9454-9D5BAB0F4D38}" srcOrd="4" destOrd="0" parTransId="{22C73423-094C-4097-A448-0460C82FEF07}" sibTransId="{9155EA06-1C0E-4BB2-A6E0-CEDF003A58BE}"/>
    <dgm:cxn modelId="{1ED64E0C-D86F-4EB8-BBE7-BB0890B1155E}" type="presParOf" srcId="{218363B1-1929-452D-8E63-BFD024D39BCB}" destId="{D512FA33-7B5E-4D0F-9500-28D6B8B23DF6}" srcOrd="0" destOrd="0" presId="urn:microsoft.com/office/officeart/2005/8/layout/radial1"/>
    <dgm:cxn modelId="{47E2F1E4-8424-4992-816F-D9CEC382E2FA}" type="presParOf" srcId="{218363B1-1929-452D-8E63-BFD024D39BCB}" destId="{1E3F2EA7-DCD8-4B4F-9AE8-9C5C55FB8F2F}" srcOrd="1" destOrd="0" presId="urn:microsoft.com/office/officeart/2005/8/layout/radial1"/>
    <dgm:cxn modelId="{8A61DF72-D3D8-4EF3-9535-A2A9384032EC}" type="presParOf" srcId="{1E3F2EA7-DCD8-4B4F-9AE8-9C5C55FB8F2F}" destId="{E5B37359-86EA-468B-88E4-33A54651E5B0}" srcOrd="0" destOrd="0" presId="urn:microsoft.com/office/officeart/2005/8/layout/radial1"/>
    <dgm:cxn modelId="{FD83C0B4-75E8-4265-A8B3-81E21F367A84}" type="presParOf" srcId="{218363B1-1929-452D-8E63-BFD024D39BCB}" destId="{292EB97A-9CB7-4CE8-A737-B8DA7179AC28}" srcOrd="2" destOrd="0" presId="urn:microsoft.com/office/officeart/2005/8/layout/radial1"/>
    <dgm:cxn modelId="{3754D790-1F36-4845-9473-E28B78B140A2}" type="presParOf" srcId="{218363B1-1929-452D-8E63-BFD024D39BCB}" destId="{39628475-9A8A-4532-A5EF-B4FC5355F186}" srcOrd="3" destOrd="0" presId="urn:microsoft.com/office/officeart/2005/8/layout/radial1"/>
    <dgm:cxn modelId="{405368ED-1DF4-401A-BC7B-E57EC807F9EA}" type="presParOf" srcId="{39628475-9A8A-4532-A5EF-B4FC5355F186}" destId="{ED30E4B3-1C81-4CEE-BA75-E04CA598A0FF}" srcOrd="0" destOrd="0" presId="urn:microsoft.com/office/officeart/2005/8/layout/radial1"/>
    <dgm:cxn modelId="{F29ADF5B-135D-45D6-A6A0-9B5D4D379E55}" type="presParOf" srcId="{218363B1-1929-452D-8E63-BFD024D39BCB}" destId="{76C2C6AD-340C-4F88-9F1C-DBA3A03AEAE9}" srcOrd="4" destOrd="0" presId="urn:microsoft.com/office/officeart/2005/8/layout/radial1"/>
    <dgm:cxn modelId="{39F3494E-C177-44A0-AAC2-4850A27BE41F}" type="presParOf" srcId="{218363B1-1929-452D-8E63-BFD024D39BCB}" destId="{72AF68D8-1729-4BCF-95D3-E8FC8BCEC372}" srcOrd="5" destOrd="0" presId="urn:microsoft.com/office/officeart/2005/8/layout/radial1"/>
    <dgm:cxn modelId="{E49D06CF-49CB-455A-9389-669F07100C26}" type="presParOf" srcId="{72AF68D8-1729-4BCF-95D3-E8FC8BCEC372}" destId="{511BC897-F24A-47EE-921F-396A21A60557}" srcOrd="0" destOrd="0" presId="urn:microsoft.com/office/officeart/2005/8/layout/radial1"/>
    <dgm:cxn modelId="{C526D818-B10B-4019-AAEF-F0014E2E451F}" type="presParOf" srcId="{218363B1-1929-452D-8E63-BFD024D39BCB}" destId="{A0B00839-9D50-4F1F-BBB5-0EB5570F0F84}" srcOrd="6" destOrd="0" presId="urn:microsoft.com/office/officeart/2005/8/layout/radial1"/>
    <dgm:cxn modelId="{E5192C33-2ED3-414B-9274-B6E243F30516}" type="presParOf" srcId="{218363B1-1929-452D-8E63-BFD024D39BCB}" destId="{400BA1FE-C721-4D31-A1B6-1C47784A5B13}" srcOrd="7" destOrd="0" presId="urn:microsoft.com/office/officeart/2005/8/layout/radial1"/>
    <dgm:cxn modelId="{C1CF9FA1-5DDF-43F7-94AA-667150079257}" type="presParOf" srcId="{400BA1FE-C721-4D31-A1B6-1C47784A5B13}" destId="{12A5141E-32E1-4578-A8DD-4169EF59BE38}" srcOrd="0" destOrd="0" presId="urn:microsoft.com/office/officeart/2005/8/layout/radial1"/>
    <dgm:cxn modelId="{482294A2-5123-4E8B-86C9-F900F3B3589A}" type="presParOf" srcId="{218363B1-1929-452D-8E63-BFD024D39BCB}" destId="{0E381359-F043-48C3-B64D-72625B5900F5}" srcOrd="8" destOrd="0" presId="urn:microsoft.com/office/officeart/2005/8/layout/radial1"/>
    <dgm:cxn modelId="{965C1204-FDF8-407B-AD2E-C3F1E720FD45}" type="presParOf" srcId="{218363B1-1929-452D-8E63-BFD024D39BCB}" destId="{90B7A00E-FDE7-431A-A761-41B836F32736}" srcOrd="9" destOrd="0" presId="urn:microsoft.com/office/officeart/2005/8/layout/radial1"/>
    <dgm:cxn modelId="{190ADE68-8D56-4FE2-9302-F5ACCF0F81AA}" type="presParOf" srcId="{90B7A00E-FDE7-431A-A761-41B836F32736}" destId="{744358D9-08A4-4B61-A1E5-96B603BAD6B0}" srcOrd="0" destOrd="0" presId="urn:microsoft.com/office/officeart/2005/8/layout/radial1"/>
    <dgm:cxn modelId="{D4F04A14-F778-4A7A-A73B-6A35C32151F2}" type="presParOf" srcId="{218363B1-1929-452D-8E63-BFD024D39BCB}" destId="{CCEB2850-30F2-4994-A1A2-082E5476104F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05581-403B-49BB-9D85-835415749D84}">
      <dsp:nvSpPr>
        <dsp:cNvPr id="0" name=""/>
        <dsp:cNvSpPr/>
      </dsp:nvSpPr>
      <dsp:spPr>
        <a:xfrm>
          <a:off x="3003550" y="0"/>
          <a:ext cx="4051300" cy="4051300"/>
        </a:xfrm>
        <a:prstGeom prst="diamond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038B5C-6325-41D3-8FA6-35B71785AE74}">
      <dsp:nvSpPr>
        <dsp:cNvPr id="0" name=""/>
        <dsp:cNvSpPr/>
      </dsp:nvSpPr>
      <dsp:spPr>
        <a:xfrm>
          <a:off x="3388423" y="384873"/>
          <a:ext cx="1580007" cy="158000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900" kern="1200" dirty="0" smtClean="0"/>
            <a:t>بيانات رقمية</a:t>
          </a:r>
          <a:endParaRPr lang="ar-SA" sz="2900" kern="1200" dirty="0"/>
        </a:p>
      </dsp:txBody>
      <dsp:txXfrm>
        <a:off x="3465553" y="462003"/>
        <a:ext cx="1425747" cy="1425747"/>
      </dsp:txXfrm>
    </dsp:sp>
    <dsp:sp modelId="{C0103544-69E1-41DC-9730-2453A983266A}">
      <dsp:nvSpPr>
        <dsp:cNvPr id="0" name=""/>
        <dsp:cNvSpPr/>
      </dsp:nvSpPr>
      <dsp:spPr>
        <a:xfrm>
          <a:off x="5089969" y="384873"/>
          <a:ext cx="1580007" cy="158000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900" kern="1200" dirty="0" smtClean="0"/>
            <a:t>بيانات نصية</a:t>
          </a:r>
          <a:endParaRPr lang="ar-SA" sz="2900" kern="1200" dirty="0"/>
        </a:p>
      </dsp:txBody>
      <dsp:txXfrm>
        <a:off x="5167099" y="462003"/>
        <a:ext cx="1425747" cy="1425747"/>
      </dsp:txXfrm>
    </dsp:sp>
    <dsp:sp modelId="{902446A3-D38E-48F3-8FD7-05CE0C4E0C9B}">
      <dsp:nvSpPr>
        <dsp:cNvPr id="0" name=""/>
        <dsp:cNvSpPr/>
      </dsp:nvSpPr>
      <dsp:spPr>
        <a:xfrm>
          <a:off x="3388423" y="2086419"/>
          <a:ext cx="1580007" cy="158000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900" kern="1200" dirty="0" smtClean="0"/>
            <a:t>تاريخ / وقت</a:t>
          </a:r>
          <a:endParaRPr lang="ar-SA" sz="2900" kern="1200" dirty="0"/>
        </a:p>
      </dsp:txBody>
      <dsp:txXfrm>
        <a:off x="3465553" y="2163549"/>
        <a:ext cx="1425747" cy="1425747"/>
      </dsp:txXfrm>
    </dsp:sp>
    <dsp:sp modelId="{A1526951-2AF0-4F57-B8DE-0890CEB5D8AA}">
      <dsp:nvSpPr>
        <dsp:cNvPr id="0" name=""/>
        <dsp:cNvSpPr/>
      </dsp:nvSpPr>
      <dsp:spPr>
        <a:xfrm>
          <a:off x="5089969" y="2086419"/>
          <a:ext cx="1580007" cy="158000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900" kern="1200" dirty="0" smtClean="0"/>
            <a:t>معادلات</a:t>
          </a:r>
          <a:endParaRPr lang="ar-SA" sz="2900" kern="1200" dirty="0"/>
        </a:p>
      </dsp:txBody>
      <dsp:txXfrm>
        <a:off x="5167099" y="2163549"/>
        <a:ext cx="1425747" cy="14257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2FA33-7B5E-4D0F-9500-28D6B8B23DF6}">
      <dsp:nvSpPr>
        <dsp:cNvPr id="0" name=""/>
        <dsp:cNvSpPr/>
      </dsp:nvSpPr>
      <dsp:spPr>
        <a:xfrm>
          <a:off x="4720100" y="2016817"/>
          <a:ext cx="1533823" cy="15338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0" kern="1200" dirty="0" smtClean="0">
              <a:solidFill>
                <a:schemeClr val="tx2">
                  <a:lumMod val="50000"/>
                </a:schemeClr>
              </a:solidFill>
            </a:rPr>
            <a:t>تشمل المعادلة الرياضية  على:</a:t>
          </a:r>
          <a:endParaRPr lang="ar-SA" sz="2000" b="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944723" y="2241440"/>
        <a:ext cx="1084577" cy="1084577"/>
      </dsp:txXfrm>
    </dsp:sp>
    <dsp:sp modelId="{1E3F2EA7-DCD8-4B4F-9AE8-9C5C55FB8F2F}">
      <dsp:nvSpPr>
        <dsp:cNvPr id="0" name=""/>
        <dsp:cNvSpPr/>
      </dsp:nvSpPr>
      <dsp:spPr>
        <a:xfrm rot="16200000">
          <a:off x="5255643" y="1772869"/>
          <a:ext cx="462737" cy="25158"/>
        </a:xfrm>
        <a:custGeom>
          <a:avLst/>
          <a:gdLst/>
          <a:ahLst/>
          <a:cxnLst/>
          <a:rect l="0" t="0" r="0" b="0"/>
          <a:pathLst>
            <a:path>
              <a:moveTo>
                <a:pt x="0" y="12579"/>
              </a:moveTo>
              <a:lnTo>
                <a:pt x="462737" y="1257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>
        <a:off x="5475443" y="1773880"/>
        <a:ext cx="23136" cy="23136"/>
      </dsp:txXfrm>
    </dsp:sp>
    <dsp:sp modelId="{292EB97A-9CB7-4CE8-A737-B8DA7179AC28}">
      <dsp:nvSpPr>
        <dsp:cNvPr id="0" name=""/>
        <dsp:cNvSpPr/>
      </dsp:nvSpPr>
      <dsp:spPr>
        <a:xfrm>
          <a:off x="4720100" y="20255"/>
          <a:ext cx="1533823" cy="15338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>
              <a:solidFill>
                <a:schemeClr val="accent1">
                  <a:lumMod val="50000"/>
                </a:schemeClr>
              </a:solidFill>
            </a:rPr>
            <a:t>بيانات رقمية ثابتة</a:t>
          </a:r>
          <a:endParaRPr lang="ar-SA" sz="20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944723" y="244878"/>
        <a:ext cx="1084577" cy="1084577"/>
      </dsp:txXfrm>
    </dsp:sp>
    <dsp:sp modelId="{39628475-9A8A-4532-A5EF-B4FC5355F186}">
      <dsp:nvSpPr>
        <dsp:cNvPr id="0" name=""/>
        <dsp:cNvSpPr/>
      </dsp:nvSpPr>
      <dsp:spPr>
        <a:xfrm rot="20520000">
          <a:off x="6205064" y="2462664"/>
          <a:ext cx="462737" cy="25158"/>
        </a:xfrm>
        <a:custGeom>
          <a:avLst/>
          <a:gdLst/>
          <a:ahLst/>
          <a:cxnLst/>
          <a:rect l="0" t="0" r="0" b="0"/>
          <a:pathLst>
            <a:path>
              <a:moveTo>
                <a:pt x="0" y="12579"/>
              </a:moveTo>
              <a:lnTo>
                <a:pt x="462737" y="1257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>
        <a:off x="6424865" y="2463675"/>
        <a:ext cx="23136" cy="23136"/>
      </dsp:txXfrm>
    </dsp:sp>
    <dsp:sp modelId="{76C2C6AD-340C-4F88-9F1C-DBA3A03AEAE9}">
      <dsp:nvSpPr>
        <dsp:cNvPr id="0" name=""/>
        <dsp:cNvSpPr/>
      </dsp:nvSpPr>
      <dsp:spPr>
        <a:xfrm>
          <a:off x="6618943" y="1399846"/>
          <a:ext cx="1533823" cy="15338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>
              <a:solidFill>
                <a:schemeClr val="accent1">
                  <a:lumMod val="50000"/>
                </a:schemeClr>
              </a:solidFill>
            </a:rPr>
            <a:t>بيانات نصية</a:t>
          </a:r>
          <a:endParaRPr lang="ar-SA" sz="20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843566" y="1624469"/>
        <a:ext cx="1084577" cy="1084577"/>
      </dsp:txXfrm>
    </dsp:sp>
    <dsp:sp modelId="{72AF68D8-1729-4BCF-95D3-E8FC8BCEC372}">
      <dsp:nvSpPr>
        <dsp:cNvPr id="0" name=""/>
        <dsp:cNvSpPr/>
      </dsp:nvSpPr>
      <dsp:spPr>
        <a:xfrm rot="3240000">
          <a:off x="5842417" y="3578776"/>
          <a:ext cx="462737" cy="25158"/>
        </a:xfrm>
        <a:custGeom>
          <a:avLst/>
          <a:gdLst/>
          <a:ahLst/>
          <a:cxnLst/>
          <a:rect l="0" t="0" r="0" b="0"/>
          <a:pathLst>
            <a:path>
              <a:moveTo>
                <a:pt x="0" y="12579"/>
              </a:moveTo>
              <a:lnTo>
                <a:pt x="462737" y="1257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>
        <a:off x="6062218" y="3579787"/>
        <a:ext cx="23136" cy="23136"/>
      </dsp:txXfrm>
    </dsp:sp>
    <dsp:sp modelId="{A0B00839-9D50-4F1F-BBB5-0EB5570F0F84}">
      <dsp:nvSpPr>
        <dsp:cNvPr id="0" name=""/>
        <dsp:cNvSpPr/>
      </dsp:nvSpPr>
      <dsp:spPr>
        <a:xfrm>
          <a:off x="5893649" y="3632070"/>
          <a:ext cx="1533823" cy="15338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>
              <a:solidFill>
                <a:schemeClr val="accent1">
                  <a:lumMod val="50000"/>
                </a:schemeClr>
              </a:solidFill>
            </a:rPr>
            <a:t>الأقواس</a:t>
          </a:r>
          <a:endParaRPr lang="ar-SA" sz="20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118272" y="3856693"/>
        <a:ext cx="1084577" cy="1084577"/>
      </dsp:txXfrm>
    </dsp:sp>
    <dsp:sp modelId="{400BA1FE-C721-4D31-A1B6-1C47784A5B13}">
      <dsp:nvSpPr>
        <dsp:cNvPr id="0" name=""/>
        <dsp:cNvSpPr/>
      </dsp:nvSpPr>
      <dsp:spPr>
        <a:xfrm rot="7560000">
          <a:off x="4668868" y="3578776"/>
          <a:ext cx="462737" cy="25158"/>
        </a:xfrm>
        <a:custGeom>
          <a:avLst/>
          <a:gdLst/>
          <a:ahLst/>
          <a:cxnLst/>
          <a:rect l="0" t="0" r="0" b="0"/>
          <a:pathLst>
            <a:path>
              <a:moveTo>
                <a:pt x="0" y="12579"/>
              </a:moveTo>
              <a:lnTo>
                <a:pt x="462737" y="1257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 rot="10800000">
        <a:off x="4888668" y="3579787"/>
        <a:ext cx="23136" cy="23136"/>
      </dsp:txXfrm>
    </dsp:sp>
    <dsp:sp modelId="{0E381359-F043-48C3-B64D-72625B5900F5}">
      <dsp:nvSpPr>
        <dsp:cNvPr id="0" name=""/>
        <dsp:cNvSpPr/>
      </dsp:nvSpPr>
      <dsp:spPr>
        <a:xfrm>
          <a:off x="3546550" y="3632070"/>
          <a:ext cx="1533823" cy="15338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>
              <a:solidFill>
                <a:schemeClr val="accent1">
                  <a:lumMod val="50000"/>
                </a:schemeClr>
              </a:solidFill>
            </a:rPr>
            <a:t>رموز العلامات الحسابية والمنطقية</a:t>
          </a:r>
          <a:endParaRPr lang="ar-SA" sz="20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771173" y="3856693"/>
        <a:ext cx="1084577" cy="1084577"/>
      </dsp:txXfrm>
    </dsp:sp>
    <dsp:sp modelId="{90B7A00E-FDE7-431A-A761-41B836F32736}">
      <dsp:nvSpPr>
        <dsp:cNvPr id="0" name=""/>
        <dsp:cNvSpPr/>
      </dsp:nvSpPr>
      <dsp:spPr>
        <a:xfrm rot="11880000">
          <a:off x="4306221" y="2462664"/>
          <a:ext cx="462737" cy="25158"/>
        </a:xfrm>
        <a:custGeom>
          <a:avLst/>
          <a:gdLst/>
          <a:ahLst/>
          <a:cxnLst/>
          <a:rect l="0" t="0" r="0" b="0"/>
          <a:pathLst>
            <a:path>
              <a:moveTo>
                <a:pt x="0" y="12579"/>
              </a:moveTo>
              <a:lnTo>
                <a:pt x="462737" y="1257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 rot="10800000">
        <a:off x="4526021" y="2463675"/>
        <a:ext cx="23136" cy="23136"/>
      </dsp:txXfrm>
    </dsp:sp>
    <dsp:sp modelId="{CCEB2850-30F2-4994-A1A2-082E5476104F}">
      <dsp:nvSpPr>
        <dsp:cNvPr id="0" name=""/>
        <dsp:cNvSpPr/>
      </dsp:nvSpPr>
      <dsp:spPr>
        <a:xfrm>
          <a:off x="2821256" y="1399846"/>
          <a:ext cx="1533823" cy="15338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>
              <a:solidFill>
                <a:schemeClr val="accent1">
                  <a:lumMod val="50000"/>
                </a:schemeClr>
              </a:solidFill>
            </a:rPr>
            <a:t>عناوين الخلايا</a:t>
          </a:r>
          <a:endParaRPr lang="ar-SA" sz="20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045879" y="1624469"/>
        <a:ext cx="1084577" cy="1084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D931563-BA76-4562-A16B-BD0A79CD9370}" type="datetimeFigureOut">
              <a:rPr lang="ar-SA" smtClean="0"/>
              <a:t>18/07/37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0217ADD-6848-47EB-8E90-93557349B0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4754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يعد</a:t>
            </a:r>
            <a:r>
              <a:rPr lang="ar-SA" baseline="0" dirty="0" smtClean="0"/>
              <a:t> برنامج اكسل من أكثر البرامج استخداما في العالم ويستخدم البرنامج في العديد من المهام المرتبطة بالأرقام والعمليات الحسابية والاحصائية والمالية و عرض البيانات من خلال رسوم بيانية 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4D6A1-2CA5-4644-B3A0-3037A9687E93}" type="slidenum">
              <a:rPr lang="ar-SA" smtClean="0">
                <a:solidFill>
                  <a:prstClr val="black"/>
                </a:solidFill>
              </a:rPr>
              <a:pPr/>
              <a:t>1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30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4D6A1-2CA5-4644-B3A0-3037A9687E93}" type="slidenum">
              <a:rPr lang="ar-SA" smtClean="0">
                <a:solidFill>
                  <a:prstClr val="black"/>
                </a:solidFill>
              </a:rPr>
              <a:pPr/>
              <a:t>15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13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4D6A1-2CA5-4644-B3A0-3037A9687E93}" type="slidenum">
              <a:rPr lang="ar-SA" smtClean="0">
                <a:solidFill>
                  <a:prstClr val="black"/>
                </a:solidFill>
              </a:rPr>
              <a:pPr/>
              <a:t>16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85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4D6A1-2CA5-4644-B3A0-3037A9687E93}" type="slidenum">
              <a:rPr lang="ar-SA" smtClean="0">
                <a:solidFill>
                  <a:prstClr val="black"/>
                </a:solidFill>
              </a:rPr>
              <a:pPr/>
              <a:t>20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871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4D6A1-2CA5-4644-B3A0-3037A9687E93}" type="slidenum">
              <a:rPr lang="ar-SA" smtClean="0">
                <a:solidFill>
                  <a:prstClr val="black"/>
                </a:solidFill>
              </a:rPr>
              <a:pPr/>
              <a:t>21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377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17ADD-6848-47EB-8E90-93557349B01D}" type="slidenum">
              <a:rPr lang="ar-SA" smtClean="0"/>
              <a:t>31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6629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نصية: يقصد</a:t>
            </a:r>
            <a:r>
              <a:rPr lang="ar-SA" baseline="0" dirty="0" smtClean="0"/>
              <a:t> بها البيانات التي تتكون من الحروق الأبجدية (عربي - انجليزي) أو الأرقام التي تتعامل معاملة الأحرف (أي لا يجرى عليها عمليات حسابية مثل: مبيعات 2016)</a:t>
            </a:r>
          </a:p>
          <a:p>
            <a:r>
              <a:rPr lang="ar-SA" baseline="0" dirty="0" smtClean="0"/>
              <a:t>رقمية: مجموعة من الأرقام التي نجري عليه العمليات الحسابية.</a:t>
            </a:r>
          </a:p>
          <a:p>
            <a:r>
              <a:rPr lang="ar-SA" baseline="0" dirty="0" smtClean="0"/>
              <a:t>معادلات: مجموعة من العمليات الحسابية التي تجرى على محتويات الخلايا الرقمية – مجموعة من الدوال الجاهزة الموجدة </a:t>
            </a:r>
            <a:r>
              <a:rPr lang="ar-SA" baseline="0" dirty="0" err="1" smtClean="0"/>
              <a:t>باكسل</a:t>
            </a:r>
            <a:r>
              <a:rPr lang="ar-SA" baseline="0" dirty="0" smtClean="0"/>
              <a:t> التي تستخدم للحصول على النواتج بشكل أسرع – قبل ادخال </a:t>
            </a:r>
            <a:r>
              <a:rPr lang="ar-SA" baseline="0" dirty="0" err="1" smtClean="0"/>
              <a:t>المادلة</a:t>
            </a:r>
            <a:r>
              <a:rPr lang="ar-SA" baseline="0" dirty="0" smtClean="0"/>
              <a:t> يجب كتابة علامة =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4D6A1-2CA5-4644-B3A0-3037A9687E93}" type="slidenum">
              <a:rPr lang="ar-SA" smtClean="0">
                <a:solidFill>
                  <a:prstClr val="black"/>
                </a:solidFill>
              </a:rPr>
              <a:pPr/>
              <a:t>3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19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17ADD-6848-47EB-8E90-93557349B01D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5659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بعد تشغيل اكسل من أي من</a:t>
            </a:r>
            <a:r>
              <a:rPr lang="ar-SA" baseline="0" dirty="0" smtClean="0"/>
              <a:t> الطرق السابقة تظهر واجهة شاشة البرنامج كالشكل التالي, عند الوقوف عند أي من </a:t>
            </a:r>
            <a:r>
              <a:rPr lang="ar-SA" baseline="0" dirty="0" err="1" smtClean="0"/>
              <a:t>التبويبات</a:t>
            </a:r>
            <a:r>
              <a:rPr lang="ar-SA" baseline="0" dirty="0" smtClean="0"/>
              <a:t> تظهر الأدوات التي تخص هذا التبويب.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4D6A1-2CA5-4644-B3A0-3037A9687E93}" type="slidenum">
              <a:rPr lang="ar-SA" smtClean="0">
                <a:solidFill>
                  <a:prstClr val="black"/>
                </a:solidFill>
              </a:rPr>
              <a:pPr/>
              <a:t>6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031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baseline="0" dirty="0" smtClean="0"/>
              <a:t>شريط العنوان: هو شريط يوجد بأعلى النافذة يظهر به اسم البرنامج واسم الافتراضي للملف قبل حفظه باسم آخر.</a:t>
            </a:r>
          </a:p>
          <a:p>
            <a:r>
              <a:rPr lang="ar-SA" baseline="0" dirty="0" smtClean="0"/>
              <a:t>كما يوجد أقصى يسار شريط العنوان أزرار التحكم (</a:t>
            </a:r>
            <a:r>
              <a:rPr lang="ar-SA" baseline="0" dirty="0" err="1" smtClean="0"/>
              <a:t>التضغير</a:t>
            </a:r>
            <a:r>
              <a:rPr lang="ar-SA" baseline="0" dirty="0" smtClean="0"/>
              <a:t> – التكبير والاسترجاع - الإغلاق)</a:t>
            </a:r>
          </a:p>
          <a:p>
            <a:r>
              <a:rPr lang="ar-SA" baseline="0" dirty="0" smtClean="0"/>
              <a:t>شريط الأدوات: هذا الشريط يحتوي على الأدوات التي تقوم بالأوامر الشائعة مثل: (الحفظ – التراجع - الإعادة)</a:t>
            </a:r>
          </a:p>
          <a:p>
            <a:r>
              <a:rPr lang="ar-SA" baseline="0" dirty="0" smtClean="0"/>
              <a:t>الزر/الملف: عند الضغط على هذا الزر تظهر قائمة أوفيس والتي تحتوي على مجموعة من الأوامر الخاصة مث</a:t>
            </a:r>
            <a:r>
              <a:rPr lang="ar-SA" baseline="0" dirty="0" smtClean="0">
                <a:sym typeface="Wingdings" panose="05000000000000000000" pitchFamily="2" charset="2"/>
              </a:rPr>
              <a:t>ل: (فتح مستند جديد – فتح مستند محفوف من قبل – حفظ مستند باسم جديد – طباعة – اغلاق مستند ...الخ)</a:t>
            </a:r>
          </a:p>
          <a:p>
            <a:r>
              <a:rPr lang="ar-SA" dirty="0" smtClean="0"/>
              <a:t>شريط: عند الوقوف عن أي من هذه </a:t>
            </a:r>
            <a:r>
              <a:rPr lang="ar-SA" dirty="0" err="1" smtClean="0"/>
              <a:t>التبويبات</a:t>
            </a:r>
            <a:r>
              <a:rPr lang="ar-SA" dirty="0" smtClean="0"/>
              <a:t> تظهر</a:t>
            </a:r>
            <a:r>
              <a:rPr lang="ar-SA" baseline="0" dirty="0" smtClean="0"/>
              <a:t> الأدوات التي تخص هذا التبويب, حيث تم تقسيمه إلى وظائف متجانسة.</a:t>
            </a:r>
          </a:p>
          <a:p>
            <a:r>
              <a:rPr lang="ar-SA" baseline="0" dirty="0" smtClean="0"/>
              <a:t>شريط الصيغة: يحتوي على ثلاث خانات:. </a:t>
            </a:r>
            <a:r>
              <a:rPr lang="ar-SA" baseline="0" dirty="0" smtClean="0">
                <a:sym typeface="Wingdings" panose="05000000000000000000" pitchFamily="2" charset="2"/>
              </a:rPr>
              <a:t>(خانة مربع الاسم- رمزي الإدخال والإلغاء (يظهران أثناء الكتابة داخل الخلية) – جزء يظهر فيه محتوى الخلية النشطة)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4D6A1-2CA5-4644-B3A0-3037A9687E93}" type="slidenum">
              <a:rPr lang="ar-SA" smtClean="0">
                <a:solidFill>
                  <a:prstClr val="black"/>
                </a:solidFill>
              </a:rPr>
              <a:pPr/>
              <a:t>7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58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شريط المعلومات:</a:t>
            </a:r>
            <a:r>
              <a:rPr lang="ar-SA" baseline="0" dirty="0" smtClean="0"/>
              <a:t> الجزء الأيسر: الزوم مستوى التكبير والتصغير – وثلاث رموز لتغيير نمط العرض (عادي – تخطيط الصفحة – معاينة فواصل الصفحات) // الجزء الأيمن: يظهر به معلومات أو نتائج عما يتم إدخاله داخل ورقة العمل فمثلا عند تحديد خلايا تحتوي على أرقام يظهر ناتج جمعهم وعددهم و </a:t>
            </a:r>
            <a:r>
              <a:rPr lang="ar-SA" baseline="0" dirty="0" err="1" smtClean="0"/>
              <a:t>متوسطهم</a:t>
            </a:r>
            <a:r>
              <a:rPr lang="ar-SA" baseline="0" dirty="0" smtClean="0"/>
              <a:t> داخل هذا الشريط.</a:t>
            </a:r>
          </a:p>
          <a:p>
            <a:r>
              <a:rPr lang="ar-SA" dirty="0" smtClean="0"/>
              <a:t>ورقة العمل:</a:t>
            </a:r>
            <a:r>
              <a:rPr lang="ar-SA" baseline="0" dirty="0" smtClean="0"/>
              <a:t> مكان يستقبل البيانات</a:t>
            </a:r>
          </a:p>
          <a:p>
            <a:pPr marL="171450" indent="-171450">
              <a:buFontTx/>
              <a:buChar char="-"/>
            </a:pPr>
            <a:r>
              <a:rPr lang="ar-SA" baseline="0" dirty="0" smtClean="0"/>
              <a:t>الأعمدة: يصل عدد الأعمدة إلى 16384 ولكل عمود اسم يبدأ بحرف </a:t>
            </a:r>
            <a:r>
              <a:rPr lang="en-US" baseline="0" dirty="0" smtClean="0"/>
              <a:t>A</a:t>
            </a:r>
            <a:r>
              <a:rPr lang="ar-SA" baseline="0" dirty="0" smtClean="0"/>
              <a:t> إلى </a:t>
            </a:r>
            <a:r>
              <a:rPr lang="en-US" baseline="0" dirty="0" smtClean="0"/>
              <a:t>Z</a:t>
            </a:r>
            <a:r>
              <a:rPr lang="ar-SA" baseline="0" dirty="0" smtClean="0"/>
              <a:t> ثم من </a:t>
            </a:r>
            <a:r>
              <a:rPr lang="en-US" baseline="0" dirty="0" smtClean="0"/>
              <a:t>Aa</a:t>
            </a:r>
            <a:r>
              <a:rPr lang="ar-SA" baseline="0" dirty="0" smtClean="0"/>
              <a:t> حتى </a:t>
            </a:r>
            <a:r>
              <a:rPr lang="en-US" baseline="0" dirty="0" err="1" smtClean="0"/>
              <a:t>Az</a:t>
            </a:r>
            <a:r>
              <a:rPr lang="ar-SA" baseline="0" dirty="0" smtClean="0"/>
              <a:t> وثم </a:t>
            </a:r>
            <a:r>
              <a:rPr lang="en-US" baseline="0" dirty="0" smtClean="0"/>
              <a:t>Ba</a:t>
            </a:r>
            <a:r>
              <a:rPr lang="ar-SA" baseline="0" dirty="0" smtClean="0"/>
              <a:t> حتى </a:t>
            </a:r>
            <a:r>
              <a:rPr lang="en-US" baseline="0" dirty="0" err="1" smtClean="0"/>
              <a:t>Bz</a:t>
            </a:r>
            <a:r>
              <a:rPr lang="ar-SA" baseline="0" dirty="0" smtClean="0"/>
              <a:t> ... </a:t>
            </a:r>
            <a:r>
              <a:rPr lang="en-US" baseline="0" dirty="0" smtClean="0"/>
              <a:t>AAA –FXD</a:t>
            </a:r>
            <a:endParaRPr lang="ar-SA" baseline="0" dirty="0" smtClean="0"/>
          </a:p>
          <a:p>
            <a:pPr marL="171450" indent="-171450">
              <a:buFontTx/>
              <a:buChar char="-"/>
            </a:pPr>
            <a:r>
              <a:rPr lang="ar-SA" baseline="0" dirty="0" smtClean="0"/>
              <a:t>الصفوف: يصل عدد الصفوف إلى 1046576 ولكل صف رقم يبدأ من 1 إلى ...</a:t>
            </a:r>
          </a:p>
          <a:p>
            <a:pPr marL="171450" indent="-171450">
              <a:buFontTx/>
              <a:buChar char="-"/>
            </a:pPr>
            <a:r>
              <a:rPr lang="ar-SA" baseline="0" dirty="0" smtClean="0"/>
              <a:t>الخلايا: تعبر الخلية وحدة إدخال البيانات, وتنتج م التقاء صف بالعمود كما أن لكل خلية عنوان يتكون من اسم الصف والعمود مثل: </a:t>
            </a:r>
            <a:r>
              <a:rPr lang="en-US" baseline="0" dirty="0" smtClean="0"/>
              <a:t>A2</a:t>
            </a:r>
            <a:endParaRPr lang="ar-SA" baseline="0" dirty="0" smtClean="0"/>
          </a:p>
          <a:p>
            <a:pPr marL="171450" indent="-171450">
              <a:buFontTx/>
              <a:buChar char="-"/>
            </a:pP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4D6A1-2CA5-4644-B3A0-3037A9687E93}" type="slidenum">
              <a:rPr lang="ar-SA" smtClean="0">
                <a:solidFill>
                  <a:prstClr val="black"/>
                </a:solidFill>
              </a:rPr>
              <a:pPr/>
              <a:t>8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070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يعتبر تحديد الخلايا من  العمليات</a:t>
            </a:r>
            <a:r>
              <a:rPr lang="ar-SA" baseline="0" dirty="0" smtClean="0"/>
              <a:t> الهامة التي دائما ما تسبق أي اجراء نقوم بعمله مثل: (التنسيق – التعديل – النقل – النسخ – الحذف - ...الخ)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4D6A1-2CA5-4644-B3A0-3037A9687E93}" type="slidenum">
              <a:rPr lang="ar-SA" smtClean="0">
                <a:solidFill>
                  <a:prstClr val="black"/>
                </a:solidFill>
              </a:rPr>
              <a:pPr/>
              <a:t>12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2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4D6A1-2CA5-4644-B3A0-3037A9687E93}" type="slidenum">
              <a:rPr lang="ar-SA" smtClean="0">
                <a:solidFill>
                  <a:prstClr val="black"/>
                </a:solidFill>
              </a:rPr>
              <a:pPr/>
              <a:t>13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445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4D6A1-2CA5-4644-B3A0-3037A9687E93}" type="slidenum">
              <a:rPr lang="ar-SA" smtClean="0">
                <a:solidFill>
                  <a:prstClr val="black"/>
                </a:solidFill>
              </a:rPr>
              <a:pPr/>
              <a:t>14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514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44546A"/>
                </a:solidFill>
              </a:rPr>
              <a:pPr/>
              <a:t>4/25/2016</a:t>
            </a:fld>
            <a:endParaRPr lang="en-US" dirty="0">
              <a:solidFill>
                <a:srgbClr val="44546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454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992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44546A"/>
                </a:solidFill>
              </a:rPr>
              <a:pPr/>
              <a:t>4/25/2016</a:t>
            </a:fld>
            <a:endParaRPr lang="en-US" dirty="0">
              <a:solidFill>
                <a:srgbClr val="44546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454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44546A"/>
                </a:solidFill>
              </a:rPr>
              <a:pPr/>
              <a:t>4/25/2016</a:t>
            </a:fld>
            <a:endParaRPr lang="en-US" dirty="0">
              <a:solidFill>
                <a:srgbClr val="44546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454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19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44546A"/>
                </a:solidFill>
              </a:rPr>
              <a:pPr/>
              <a:t>4/25/2016</a:t>
            </a:fld>
            <a:endParaRPr lang="en-US" dirty="0">
              <a:solidFill>
                <a:srgbClr val="44546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454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218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44546A"/>
                </a:solidFill>
              </a:rPr>
              <a:pPr/>
              <a:t>4/25/2016</a:t>
            </a:fld>
            <a:endParaRPr lang="en-US" dirty="0">
              <a:solidFill>
                <a:srgbClr val="44546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>
              <a:solidFill>
                <a:srgbClr val="44546A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71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44546A"/>
                </a:solidFill>
              </a:rPr>
              <a:pPr/>
              <a:t>4/25/2016</a:t>
            </a:fld>
            <a:endParaRPr lang="en-US" dirty="0">
              <a:solidFill>
                <a:srgbClr val="44546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4546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9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44546A"/>
                </a:solidFill>
              </a:rPr>
              <a:pPr/>
              <a:t>4/25/2016</a:t>
            </a:fld>
            <a:endParaRPr lang="en-US" dirty="0">
              <a:solidFill>
                <a:srgbClr val="44546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4546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376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44546A"/>
                </a:solidFill>
              </a:rPr>
              <a:pPr/>
              <a:t>4/25/2016</a:t>
            </a:fld>
            <a:endParaRPr lang="en-US" dirty="0">
              <a:solidFill>
                <a:srgbClr val="44546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454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5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44546A"/>
                </a:solidFill>
              </a:rPr>
              <a:pPr/>
              <a:t>4/25/2016</a:t>
            </a:fld>
            <a:endParaRPr lang="en-US" dirty="0">
              <a:solidFill>
                <a:srgbClr val="44546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4546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85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44546A"/>
                </a:solidFill>
              </a:rPr>
              <a:pPr/>
              <a:t>4/25/2016</a:t>
            </a:fld>
            <a:endParaRPr lang="en-US" dirty="0">
              <a:solidFill>
                <a:srgbClr val="44546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4546A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363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44546A"/>
                </a:solidFill>
              </a:rPr>
              <a:pPr/>
              <a:t>4/25/2016</a:t>
            </a:fld>
            <a:endParaRPr lang="en-US" dirty="0">
              <a:solidFill>
                <a:srgbClr val="44546A"/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005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defTabSz="457200" rtl="0"/>
            <a:fld id="{48A87A34-81AB-432B-8DAE-1953F412C126}" type="datetimeFigureOut">
              <a:rPr lang="en-US" smtClean="0">
                <a:solidFill>
                  <a:srgbClr val="44546A"/>
                </a:solidFill>
              </a:rPr>
              <a:pPr defTabSz="457200" rtl="0"/>
              <a:t>4/25/2016</a:t>
            </a:fld>
            <a:endParaRPr lang="en-US" dirty="0">
              <a:solidFill>
                <a:srgbClr val="44546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defTabSz="457200" rtl="0"/>
            <a:endParaRPr lang="en-US" dirty="0">
              <a:solidFill>
                <a:srgbClr val="44546A"/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pPr defTabSz="457200" rtl="0"/>
            <a:fld id="{6D22F896-40B5-4ADD-8801-0D06FADFA095}" type="slidenum">
              <a:rPr lang="en-US" smtClean="0"/>
              <a:pPr defTabSz="457200"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23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SA" b="1" dirty="0" smtClean="0">
                <a:latin typeface="Times New Roman" panose="02020603050405020304" pitchFamily="18" charset="0"/>
              </a:rPr>
              <a:t>الجداول الالكترونية</a:t>
            </a:r>
            <a:r>
              <a:rPr lang="ar-SA" sz="8000" b="1" dirty="0" smtClean="0">
                <a:latin typeface="Times New Roman" panose="02020603050405020304" pitchFamily="18" charset="0"/>
              </a:rPr>
              <a:t/>
            </a:r>
            <a:br>
              <a:rPr lang="ar-SA" sz="8000" b="1" dirty="0" smtClean="0">
                <a:latin typeface="Times New Roman" panose="02020603050405020304" pitchFamily="18" charset="0"/>
              </a:rPr>
            </a:br>
            <a:r>
              <a:rPr lang="en-US" sz="8000" b="1" dirty="0" smtClean="0">
                <a:latin typeface="Times New Roman" panose="02020603050405020304" pitchFamily="18" charset="0"/>
              </a:rPr>
              <a:t>Microsoft </a:t>
            </a:r>
            <a:r>
              <a:rPr lang="en-US" sz="8000" b="1" dirty="0">
                <a:latin typeface="Times New Roman" panose="02020603050405020304" pitchFamily="18" charset="0"/>
              </a:rPr>
              <a:t>Excel</a:t>
            </a:r>
            <a:endParaRPr lang="ar-SA" sz="8000" dirty="0"/>
          </a:p>
        </p:txBody>
      </p:sp>
      <p:sp>
        <p:nvSpPr>
          <p:cNvPr id="7" name="عنوان فرعي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T.Arwa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AlSarami</a:t>
            </a:r>
            <a:endParaRPr lang="ar-SA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8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</a:rPr>
              <a:t>Microsoft Excel</a:t>
            </a:r>
            <a:endParaRPr lang="ar-SA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/>
          <a:srcRect l="30420" t="63386" r="31398" b="14785"/>
          <a:stretch/>
        </p:blipFill>
        <p:spPr>
          <a:xfrm>
            <a:off x="1308718" y="2216804"/>
            <a:ext cx="9280410" cy="298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7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</a:rPr>
              <a:t>Microsoft Excel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إعادة تسمية ورقة عمل</a:t>
            </a:r>
          </a:p>
          <a:p>
            <a:r>
              <a:rPr lang="ar-SA" dirty="0" smtClean="0"/>
              <a:t>حذف ورقة</a:t>
            </a:r>
          </a:p>
          <a:p>
            <a:r>
              <a:rPr lang="ar-SA" dirty="0" smtClean="0"/>
              <a:t>إدراج ورقة</a:t>
            </a:r>
          </a:p>
          <a:p>
            <a:r>
              <a:rPr lang="ar-SA" dirty="0" smtClean="0"/>
              <a:t>تغيير ترتيب أوراق العمل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3227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>
            <a:normAutofit/>
          </a:bodyPr>
          <a:lstStyle/>
          <a:p>
            <a:pPr algn="r"/>
            <a:r>
              <a:rPr lang="ar-SA" sz="4400" dirty="0" smtClean="0"/>
              <a:t>طرق تحديد الخلايا</a:t>
            </a:r>
            <a:endParaRPr lang="ar-SA" sz="4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2800" dirty="0" smtClean="0">
                <a:solidFill>
                  <a:schemeClr val="tx2"/>
                </a:solidFill>
              </a:rPr>
              <a:t>تحديد خلية</a:t>
            </a:r>
          </a:p>
          <a:p>
            <a:endParaRPr lang="ar-SA" sz="2800" dirty="0">
              <a:solidFill>
                <a:schemeClr val="tx2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635" y="3154593"/>
            <a:ext cx="3658402" cy="115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1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>
            <a:normAutofit/>
          </a:bodyPr>
          <a:lstStyle/>
          <a:p>
            <a:pPr algn="r"/>
            <a:r>
              <a:rPr lang="ar-SA" sz="4400" dirty="0" smtClean="0"/>
              <a:t>طرق تحديد الخلايا</a:t>
            </a:r>
            <a:endParaRPr lang="ar-SA" sz="4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2800" dirty="0" smtClean="0">
                <a:solidFill>
                  <a:schemeClr val="tx2"/>
                </a:solidFill>
              </a:rPr>
              <a:t>مدى متصل من الخلايا</a:t>
            </a:r>
          </a:p>
          <a:p>
            <a:endParaRPr lang="ar-SA" sz="2800" dirty="0">
              <a:solidFill>
                <a:schemeClr val="tx2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072" y="3123127"/>
            <a:ext cx="4485965" cy="267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8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>
            <a:normAutofit/>
          </a:bodyPr>
          <a:lstStyle/>
          <a:p>
            <a:pPr algn="r"/>
            <a:r>
              <a:rPr lang="ar-SA" sz="4400" dirty="0" smtClean="0"/>
              <a:t>طرق تحديد الخلايا</a:t>
            </a:r>
            <a:endParaRPr lang="ar-SA" sz="4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2800" dirty="0" smtClean="0">
                <a:solidFill>
                  <a:schemeClr val="tx2"/>
                </a:solidFill>
              </a:rPr>
              <a:t>خلايا متفرقة</a:t>
            </a:r>
          </a:p>
          <a:p>
            <a:endParaRPr lang="ar-SA" sz="2800" dirty="0">
              <a:solidFill>
                <a:schemeClr val="tx2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048" y="3123128"/>
            <a:ext cx="4485965" cy="267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0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>
            <a:normAutofit/>
          </a:bodyPr>
          <a:lstStyle/>
          <a:p>
            <a:pPr algn="r"/>
            <a:r>
              <a:rPr lang="ar-SA" sz="4400" dirty="0" smtClean="0"/>
              <a:t>طرق تحديد الخلايا</a:t>
            </a:r>
            <a:endParaRPr lang="ar-SA" sz="4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69848" y="1609344"/>
            <a:ext cx="10058400" cy="4562856"/>
          </a:xfrm>
        </p:spPr>
        <p:txBody>
          <a:bodyPr>
            <a:normAutofit/>
          </a:bodyPr>
          <a:lstStyle/>
          <a:p>
            <a:r>
              <a:rPr lang="ar-SA" sz="2800" dirty="0" smtClean="0">
                <a:solidFill>
                  <a:schemeClr val="tx2"/>
                </a:solidFill>
              </a:rPr>
              <a:t>تحديد صف</a:t>
            </a:r>
          </a:p>
          <a:p>
            <a:endParaRPr lang="ar-SA" sz="2800" dirty="0">
              <a:solidFill>
                <a:schemeClr val="tx2"/>
              </a:solidFill>
            </a:endParaRPr>
          </a:p>
          <a:p>
            <a:endParaRPr lang="ar-SA" sz="2800" dirty="0" smtClean="0">
              <a:solidFill>
                <a:schemeClr val="tx2"/>
              </a:solidFill>
            </a:endParaRPr>
          </a:p>
          <a:p>
            <a:r>
              <a:rPr lang="ar-SA" sz="2800" dirty="0" smtClean="0">
                <a:solidFill>
                  <a:schemeClr val="tx2"/>
                </a:solidFill>
              </a:rPr>
              <a:t>صفوف متصلة</a:t>
            </a:r>
          </a:p>
          <a:p>
            <a:endParaRPr lang="ar-SA" sz="2800" dirty="0">
              <a:solidFill>
                <a:schemeClr val="tx2"/>
              </a:solidFill>
            </a:endParaRPr>
          </a:p>
          <a:p>
            <a:endParaRPr lang="ar-SA" sz="2800" dirty="0" smtClean="0">
              <a:solidFill>
                <a:schemeClr val="tx2"/>
              </a:solidFill>
            </a:endParaRPr>
          </a:p>
          <a:p>
            <a:r>
              <a:rPr lang="ar-SA" sz="2800" dirty="0">
                <a:solidFill>
                  <a:schemeClr val="tx2"/>
                </a:solidFill>
              </a:rPr>
              <a:t>صفوف </a:t>
            </a:r>
            <a:r>
              <a:rPr lang="ar-SA" sz="2800" dirty="0" smtClean="0">
                <a:solidFill>
                  <a:schemeClr val="tx2"/>
                </a:solidFill>
              </a:rPr>
              <a:t>متفرقة</a:t>
            </a:r>
            <a:endParaRPr lang="ar-SA" sz="2800" dirty="0">
              <a:solidFill>
                <a:schemeClr val="tx2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781" y="2231244"/>
            <a:ext cx="8648533" cy="86679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781" y="3719942"/>
            <a:ext cx="8648533" cy="866798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4780" y="5305402"/>
            <a:ext cx="8648533" cy="86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8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>
            <a:normAutofit/>
          </a:bodyPr>
          <a:lstStyle/>
          <a:p>
            <a:pPr algn="r"/>
            <a:r>
              <a:rPr lang="ar-SA" sz="4400" dirty="0" smtClean="0"/>
              <a:t>طرق تحديد الخلايا</a:t>
            </a:r>
            <a:endParaRPr lang="ar-SA" sz="4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2800" dirty="0" smtClean="0">
                <a:solidFill>
                  <a:schemeClr val="tx2"/>
                </a:solidFill>
              </a:rPr>
              <a:t>تحديد الورقة بالكامل</a:t>
            </a:r>
          </a:p>
          <a:p>
            <a:endParaRPr lang="ar-SA" sz="2800" dirty="0">
              <a:solidFill>
                <a:schemeClr val="tx2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033" y="2990436"/>
            <a:ext cx="5114004" cy="318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1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تغيير اتجاه الورقة</a:t>
            </a:r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18835" t="3348" r="219" b="81697"/>
          <a:stretch/>
        </p:blipFill>
        <p:spPr>
          <a:xfrm>
            <a:off x="88140" y="2694214"/>
            <a:ext cx="12103860" cy="146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0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</a:rPr>
              <a:t>Microsoft Excel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إدخال البيانات في أوراق العمل.</a:t>
            </a:r>
          </a:p>
          <a:p>
            <a:r>
              <a:rPr lang="ar-SA" dirty="0" smtClean="0"/>
              <a:t>تعبئة البيانات تلقائيا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6239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</a:rPr>
              <a:t>Microsoft Excel</a:t>
            </a:r>
            <a:endParaRPr lang="ar-SA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542614"/>
            <a:ext cx="12192000" cy="226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5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</a:rPr>
              <a:t>Microsoft Excel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69848" y="2126923"/>
            <a:ext cx="10058400" cy="4050792"/>
          </a:xfrm>
        </p:spPr>
        <p:txBody>
          <a:bodyPr/>
          <a:lstStyle/>
          <a:p>
            <a:r>
              <a:rPr lang="ar-SA" sz="2800" dirty="0" smtClean="0"/>
              <a:t>يستخدم برنامج اكسل في </a:t>
            </a:r>
            <a:r>
              <a:rPr lang="ar-SA" sz="2800" dirty="0"/>
              <a:t>العديد من المهام المرتبطة بالأرقام والعمليات الحسابية والاحصائية والمالية و عرض البيانات من خلال رسوم بيانية 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4115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ar-SA" sz="4400" dirty="0" smtClean="0"/>
              <a:t>المعادلات والصيغ</a:t>
            </a:r>
            <a:endParaRPr lang="ar-SA" sz="4400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/>
          </p:nvPr>
        </p:nvGraphicFramePr>
        <p:xfrm>
          <a:off x="612036" y="1487606"/>
          <a:ext cx="10974024" cy="5186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204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69848" y="-40943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ar-SA" sz="4400" dirty="0" smtClean="0"/>
              <a:t>أولويات تنفيذ العمليات الحسابية</a:t>
            </a:r>
            <a:endParaRPr lang="ar-SA" sz="4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69848" y="2198900"/>
            <a:ext cx="10058400" cy="4050792"/>
          </a:xfrm>
        </p:spPr>
        <p:txBody>
          <a:bodyPr/>
          <a:lstStyle/>
          <a:p>
            <a:pPr lvl="0"/>
            <a:endParaRPr lang="ar-SA" dirty="0"/>
          </a:p>
          <a:p>
            <a:endParaRPr lang="ar-SA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9195641" y="3567022"/>
            <a:ext cx="1932607" cy="1159564"/>
            <a:chOff x="8121372" y="1445867"/>
            <a:chExt cx="1932607" cy="1159564"/>
          </a:xfrm>
          <a:scene3d>
            <a:camera prst="orthographicFront"/>
            <a:lightRig rig="chilly" dir="t"/>
          </a:scene3d>
        </p:grpSpPr>
        <p:sp>
          <p:nvSpPr>
            <p:cNvPr id="6" name="مستطيل مستدير الزوايا 5"/>
            <p:cNvSpPr/>
            <p:nvPr/>
          </p:nvSpPr>
          <p:spPr>
            <a:xfrm>
              <a:off x="8121372" y="1445867"/>
              <a:ext cx="1932607" cy="1159564"/>
            </a:xfrm>
            <a:prstGeom prst="roundRect">
              <a:avLst>
                <a:gd name="adj" fmla="val 1000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مستطيل 6"/>
            <p:cNvSpPr/>
            <p:nvPr/>
          </p:nvSpPr>
          <p:spPr>
            <a:xfrm>
              <a:off x="8155334" y="1479829"/>
              <a:ext cx="1864683" cy="10916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3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العمليات داخل الأقواس</a:t>
              </a:r>
            </a:p>
          </p:txBody>
        </p:sp>
      </p:grpSp>
      <p:grpSp>
        <p:nvGrpSpPr>
          <p:cNvPr id="8" name="مجموعة 7"/>
          <p:cNvGrpSpPr/>
          <p:nvPr/>
        </p:nvGrpSpPr>
        <p:grpSpPr>
          <a:xfrm>
            <a:off x="6562713" y="3551168"/>
            <a:ext cx="1932607" cy="1159564"/>
            <a:chOff x="5415721" y="1445867"/>
            <a:chExt cx="1932607" cy="1159564"/>
          </a:xfrm>
          <a:scene3d>
            <a:camera prst="orthographicFront"/>
            <a:lightRig rig="chilly" dir="t"/>
          </a:scene3d>
        </p:grpSpPr>
        <p:sp>
          <p:nvSpPr>
            <p:cNvPr id="9" name="مستطيل مستدير الزوايا 8"/>
            <p:cNvSpPr/>
            <p:nvPr/>
          </p:nvSpPr>
          <p:spPr>
            <a:xfrm>
              <a:off x="5415721" y="1445867"/>
              <a:ext cx="1932607" cy="1159564"/>
            </a:xfrm>
            <a:prstGeom prst="roundRect">
              <a:avLst>
                <a:gd name="adj" fmla="val 1000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مستطيل 9"/>
            <p:cNvSpPr/>
            <p:nvPr/>
          </p:nvSpPr>
          <p:spPr>
            <a:xfrm>
              <a:off x="5449683" y="1479829"/>
              <a:ext cx="1864683" cy="10916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3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الأس</a:t>
              </a:r>
            </a:p>
          </p:txBody>
        </p:sp>
      </p:grpSp>
      <p:grpSp>
        <p:nvGrpSpPr>
          <p:cNvPr id="11" name="مجموعة 10"/>
          <p:cNvGrpSpPr/>
          <p:nvPr/>
        </p:nvGrpSpPr>
        <p:grpSpPr>
          <a:xfrm>
            <a:off x="3814298" y="3567022"/>
            <a:ext cx="1932607" cy="1159564"/>
            <a:chOff x="2710070" y="1445867"/>
            <a:chExt cx="1932607" cy="1159564"/>
          </a:xfrm>
          <a:scene3d>
            <a:camera prst="orthographicFront"/>
            <a:lightRig rig="chilly" dir="t"/>
          </a:scene3d>
        </p:grpSpPr>
        <p:sp>
          <p:nvSpPr>
            <p:cNvPr id="12" name="مستطيل مستدير الزوايا 11"/>
            <p:cNvSpPr/>
            <p:nvPr/>
          </p:nvSpPr>
          <p:spPr>
            <a:xfrm>
              <a:off x="2710070" y="1445867"/>
              <a:ext cx="1932607" cy="1159564"/>
            </a:xfrm>
            <a:prstGeom prst="roundRect">
              <a:avLst>
                <a:gd name="adj" fmla="val 1000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مستطيل 12"/>
            <p:cNvSpPr/>
            <p:nvPr/>
          </p:nvSpPr>
          <p:spPr>
            <a:xfrm>
              <a:off x="2744032" y="1479829"/>
              <a:ext cx="1864683" cy="10916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3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الضرب والقسمة</a:t>
              </a:r>
            </a:p>
          </p:txBody>
        </p:sp>
      </p:grpSp>
      <p:grpSp>
        <p:nvGrpSpPr>
          <p:cNvPr id="14" name="مجموعة 13"/>
          <p:cNvGrpSpPr/>
          <p:nvPr/>
        </p:nvGrpSpPr>
        <p:grpSpPr>
          <a:xfrm>
            <a:off x="1069848" y="3567022"/>
            <a:ext cx="1932607" cy="1159564"/>
            <a:chOff x="4420" y="1445867"/>
            <a:chExt cx="1932607" cy="1159564"/>
          </a:xfrm>
          <a:scene3d>
            <a:camera prst="orthographicFront"/>
            <a:lightRig rig="chilly" dir="t"/>
          </a:scene3d>
        </p:grpSpPr>
        <p:sp>
          <p:nvSpPr>
            <p:cNvPr id="15" name="مستطيل مستدير الزوايا 14"/>
            <p:cNvSpPr/>
            <p:nvPr/>
          </p:nvSpPr>
          <p:spPr>
            <a:xfrm>
              <a:off x="4420" y="1445867"/>
              <a:ext cx="1932607" cy="1159564"/>
            </a:xfrm>
            <a:prstGeom prst="roundRect">
              <a:avLst>
                <a:gd name="adj" fmla="val 1000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مستطيل 15"/>
            <p:cNvSpPr/>
            <p:nvPr/>
          </p:nvSpPr>
          <p:spPr>
            <a:xfrm>
              <a:off x="38382" y="1479829"/>
              <a:ext cx="1864683" cy="10916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3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الجمع والطرح</a:t>
              </a:r>
            </a:p>
          </p:txBody>
        </p:sp>
      </p:grpSp>
      <p:grpSp>
        <p:nvGrpSpPr>
          <p:cNvPr id="17" name="مجموعة 16"/>
          <p:cNvGrpSpPr/>
          <p:nvPr/>
        </p:nvGrpSpPr>
        <p:grpSpPr>
          <a:xfrm>
            <a:off x="8640624" y="3891307"/>
            <a:ext cx="409712" cy="479286"/>
            <a:chOff x="7541589" y="1786006"/>
            <a:chExt cx="409712" cy="479286"/>
          </a:xfrm>
          <a:scene3d>
            <a:camera prst="orthographicFront"/>
            <a:lightRig rig="chilly" dir="t"/>
          </a:scene3d>
        </p:grpSpPr>
        <p:sp>
          <p:nvSpPr>
            <p:cNvPr id="18" name="سهم إلى اليسار 17"/>
            <p:cNvSpPr/>
            <p:nvPr/>
          </p:nvSpPr>
          <p:spPr>
            <a:xfrm>
              <a:off x="7541589" y="1786006"/>
              <a:ext cx="409712" cy="479286"/>
            </a:xfrm>
            <a:prstGeom prst="leftArrow">
              <a:avLst/>
            </a:prstGeom>
            <a:sp3d z="-70000" extrusionH="1700" prstMaterial="translucentPowder">
              <a:bevelT w="25400" h="6350" prst="softRound"/>
              <a:bevelB w="0" h="0" prst="convex"/>
            </a:sp3d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سهم إلى اليسار 4"/>
            <p:cNvSpPr/>
            <p:nvPr/>
          </p:nvSpPr>
          <p:spPr>
            <a:xfrm>
              <a:off x="7541589" y="1881863"/>
              <a:ext cx="286798" cy="287572"/>
            </a:xfrm>
            <a:prstGeom prst="rect">
              <a:avLst/>
            </a:prstGeom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19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20" name="مجموعة 19"/>
          <p:cNvGrpSpPr/>
          <p:nvPr/>
        </p:nvGrpSpPr>
        <p:grpSpPr>
          <a:xfrm>
            <a:off x="5949953" y="3891307"/>
            <a:ext cx="409712" cy="479286"/>
            <a:chOff x="7541589" y="1786006"/>
            <a:chExt cx="409712" cy="479286"/>
          </a:xfrm>
          <a:scene3d>
            <a:camera prst="orthographicFront"/>
            <a:lightRig rig="chilly" dir="t"/>
          </a:scene3d>
        </p:grpSpPr>
        <p:sp>
          <p:nvSpPr>
            <p:cNvPr id="21" name="سهم إلى اليسار 20"/>
            <p:cNvSpPr/>
            <p:nvPr/>
          </p:nvSpPr>
          <p:spPr>
            <a:xfrm>
              <a:off x="7541589" y="1786006"/>
              <a:ext cx="409712" cy="479286"/>
            </a:xfrm>
            <a:prstGeom prst="leftArrow">
              <a:avLst/>
            </a:prstGeom>
            <a:sp3d z="-70000" extrusionH="1700" prstMaterial="translucentPowder">
              <a:bevelT w="25400" h="6350" prst="softRound"/>
              <a:bevelB w="0" h="0" prst="convex"/>
            </a:sp3d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سهم إلى اليسار 4"/>
            <p:cNvSpPr/>
            <p:nvPr/>
          </p:nvSpPr>
          <p:spPr>
            <a:xfrm>
              <a:off x="7541589" y="1881863"/>
              <a:ext cx="286798" cy="287572"/>
            </a:xfrm>
            <a:prstGeom prst="rect">
              <a:avLst/>
            </a:prstGeom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19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23" name="مجموعة 22"/>
          <p:cNvGrpSpPr/>
          <p:nvPr/>
        </p:nvGrpSpPr>
        <p:grpSpPr>
          <a:xfrm>
            <a:off x="3202592" y="3907161"/>
            <a:ext cx="409712" cy="479286"/>
            <a:chOff x="7541589" y="1786006"/>
            <a:chExt cx="409712" cy="479286"/>
          </a:xfrm>
          <a:scene3d>
            <a:camera prst="orthographicFront"/>
            <a:lightRig rig="chilly" dir="t"/>
          </a:scene3d>
        </p:grpSpPr>
        <p:sp>
          <p:nvSpPr>
            <p:cNvPr id="24" name="سهم إلى اليسار 23"/>
            <p:cNvSpPr/>
            <p:nvPr/>
          </p:nvSpPr>
          <p:spPr>
            <a:xfrm>
              <a:off x="7541589" y="1786006"/>
              <a:ext cx="409712" cy="479286"/>
            </a:xfrm>
            <a:prstGeom prst="leftArrow">
              <a:avLst/>
            </a:prstGeom>
            <a:sp3d z="-70000" extrusionH="1700" prstMaterial="translucentPowder">
              <a:bevelT w="25400" h="6350" prst="softRound"/>
              <a:bevelB w="0" h="0" prst="convex"/>
            </a:sp3d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سهم إلى اليسار 4"/>
            <p:cNvSpPr/>
            <p:nvPr/>
          </p:nvSpPr>
          <p:spPr>
            <a:xfrm>
              <a:off x="7541589" y="1881863"/>
              <a:ext cx="286798" cy="287572"/>
            </a:xfrm>
            <a:prstGeom prst="rect">
              <a:avLst/>
            </a:prstGeom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19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26" name="مستطيل 25"/>
          <p:cNvSpPr/>
          <p:nvPr/>
        </p:nvSpPr>
        <p:spPr>
          <a:xfrm>
            <a:off x="3935878" y="2248046"/>
            <a:ext cx="43263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3200" b="1" dirty="0">
                <a:solidFill>
                  <a:srgbClr val="44546A"/>
                </a:solidFill>
              </a:rPr>
              <a:t>= A1+(</a:t>
            </a:r>
            <a:r>
              <a:rPr lang="en-US" sz="3200" b="1" dirty="0" smtClean="0">
                <a:solidFill>
                  <a:srgbClr val="44546A"/>
                </a:solidFill>
              </a:rPr>
              <a:t>B1*C1</a:t>
            </a:r>
            <a:r>
              <a:rPr lang="en-US" sz="3200" b="1" dirty="0">
                <a:solidFill>
                  <a:srgbClr val="44546A"/>
                </a:solidFill>
              </a:rPr>
              <a:t>)^2</a:t>
            </a:r>
            <a:endParaRPr lang="ar-SA" sz="3200" b="1" dirty="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82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85371" y="1432223"/>
            <a:ext cx="10290629" cy="3035808"/>
          </a:xfrm>
        </p:spPr>
        <p:txBody>
          <a:bodyPr/>
          <a:lstStyle/>
          <a:p>
            <a:pPr algn="ctr"/>
            <a:r>
              <a:rPr lang="ar-SA" sz="5400" dirty="0" smtClean="0"/>
              <a:t>تنسيق الخلايا والصفحة في </a:t>
            </a:r>
            <a:r>
              <a:rPr lang="en-US" sz="5400" dirty="0" smtClean="0"/>
              <a:t>Excel</a:t>
            </a:r>
            <a:endParaRPr lang="ar-SA" sz="54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837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تنسيق النص في الخلية</a:t>
            </a:r>
            <a:endParaRPr lang="ar-SA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/>
          <a:srcRect l="28694" t="50347" r="30367" b="11756"/>
          <a:stretch/>
        </p:blipFill>
        <p:spPr>
          <a:xfrm>
            <a:off x="3029276" y="2423885"/>
            <a:ext cx="6139544" cy="319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5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تطبيق المحاذاة على الخلايا</a:t>
            </a:r>
            <a:endParaRPr lang="ar-SA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l="30032" t="34672" r="31705" b="32391"/>
          <a:stretch/>
        </p:blipFill>
        <p:spPr>
          <a:xfrm>
            <a:off x="2755123" y="2351314"/>
            <a:ext cx="6687850" cy="323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2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تنسيق الأرقام</a:t>
            </a:r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29809" t="46179" r="30701" b="13344"/>
          <a:stretch/>
        </p:blipFill>
        <p:spPr>
          <a:xfrm>
            <a:off x="2711455" y="2380343"/>
            <a:ext cx="6775185" cy="390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التنسيق التلقائي للجداول</a:t>
            </a:r>
            <a:br>
              <a:rPr lang="ar-SA" dirty="0" smtClean="0"/>
            </a:br>
            <a:endParaRPr lang="ar-SA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l="31718" t="22732" r="32667" b="9970"/>
          <a:stretch/>
        </p:blipFill>
        <p:spPr>
          <a:xfrm>
            <a:off x="3578339" y="1329754"/>
            <a:ext cx="5041417" cy="552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8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تنسيق أنماط الخلايا</a:t>
            </a:r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27578" t="18998" r="24677" b="12153"/>
          <a:stretch/>
        </p:blipFill>
        <p:spPr>
          <a:xfrm>
            <a:off x="3294743" y="1821542"/>
            <a:ext cx="6212114" cy="503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1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37772" y="0"/>
            <a:ext cx="10058400" cy="580571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 smtClean="0"/>
              <a:t>تنسيق الأوراق</a:t>
            </a:r>
            <a:endParaRPr lang="ar-SA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l="30478" t="22173" r="30924" b="9772"/>
          <a:stretch/>
        </p:blipFill>
        <p:spPr>
          <a:xfrm>
            <a:off x="2968171" y="714135"/>
            <a:ext cx="6197601" cy="614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1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العمليات الحسابية باستخدام الصيغ والدوال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917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ar-SA" sz="4400" dirty="0" smtClean="0"/>
              <a:t>أنواع البيانات التي يمكن ادخالها</a:t>
            </a:r>
            <a:endParaRPr lang="ar-SA" sz="4400" dirty="0"/>
          </a:p>
        </p:txBody>
      </p:sp>
      <p:graphicFrame>
        <p:nvGraphicFramePr>
          <p:cNvPr id="10" name="عنصر نائب للمحتوى 9"/>
          <p:cNvGraphicFramePr>
            <a:graphicFrameLocks noGrp="1"/>
          </p:cNvGraphicFramePr>
          <p:nvPr>
            <p:ph idx="1"/>
            <p:extLst/>
          </p:nvPr>
        </p:nvGraphicFramePr>
        <p:xfrm>
          <a:off x="1069975" y="2120900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468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الصيغ الحسابية</a:t>
            </a:r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360" t="20734" r="24262" b="14779"/>
          <a:stretch/>
        </p:blipFill>
        <p:spPr>
          <a:xfrm>
            <a:off x="2598057" y="1958195"/>
            <a:ext cx="7213600" cy="489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4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/>
          <a:srcRect l="21888" t="25545" r="30032" b="64534"/>
          <a:stretch/>
        </p:blipFill>
        <p:spPr>
          <a:xfrm>
            <a:off x="3164869" y="5034935"/>
            <a:ext cx="6972539" cy="80888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/>
          <a:srcRect l="21888" t="25545" r="30032" b="64534"/>
          <a:stretch/>
        </p:blipFill>
        <p:spPr>
          <a:xfrm>
            <a:off x="3164870" y="5111135"/>
            <a:ext cx="6972539" cy="80888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قواعد كتابة وبناء الصيغ (المعادلات)</a:t>
            </a:r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1958" t="52209" r="24060" b="8023"/>
          <a:stretch/>
        </p:blipFill>
        <p:spPr>
          <a:xfrm>
            <a:off x="3326819" y="2093976"/>
            <a:ext cx="7639480" cy="316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2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عوامل الحساب الأساسية</a:t>
            </a:r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818" t="38244" r="21845" b="12226"/>
          <a:stretch/>
        </p:blipFill>
        <p:spPr>
          <a:xfrm>
            <a:off x="1680906" y="2093976"/>
            <a:ext cx="8836283" cy="421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3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أولوية العمليات</a:t>
            </a:r>
            <a:endParaRPr lang="ar-SA" dirty="0"/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818" t="26019" r="17615" b="14106"/>
          <a:stretch/>
        </p:blipFill>
        <p:spPr>
          <a:xfrm>
            <a:off x="1849374" y="2093976"/>
            <a:ext cx="8499348" cy="457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2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إدخال الصيغ</a:t>
            </a:r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990" t="20376" r="23959" b="9405"/>
          <a:stretch/>
        </p:blipFill>
        <p:spPr>
          <a:xfrm>
            <a:off x="2646172" y="1718835"/>
            <a:ext cx="6905752" cy="513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8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72668"/>
          </a:xfrm>
        </p:spPr>
        <p:txBody>
          <a:bodyPr/>
          <a:lstStyle/>
          <a:p>
            <a:pPr algn="ctr"/>
            <a:r>
              <a:rPr lang="ar-SA" dirty="0" smtClean="0"/>
              <a:t>إدخال الصيغ</a:t>
            </a:r>
            <a:endParaRPr lang="ar-SA" dirty="0"/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167" t="23511" r="23960" b="13479"/>
          <a:stretch/>
        </p:blipFill>
        <p:spPr>
          <a:xfrm>
            <a:off x="2154047" y="1308100"/>
            <a:ext cx="7890002" cy="52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8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الدوال</a:t>
            </a:r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294" t="31347" r="18671" b="21317"/>
          <a:stretch/>
        </p:blipFill>
        <p:spPr>
          <a:xfrm>
            <a:off x="1937444" y="2093976"/>
            <a:ext cx="8323207" cy="340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4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الدوال</a:t>
            </a:r>
            <a:endParaRPr lang="ar-SA" dirty="0"/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297" t="21630" r="14266" b="35423"/>
          <a:stretch/>
        </p:blipFill>
        <p:spPr>
          <a:xfrm>
            <a:off x="898398" y="2247900"/>
            <a:ext cx="104013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6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522739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 smtClean="0"/>
              <a:t>الدوال</a:t>
            </a:r>
            <a:endParaRPr lang="ar-SA" dirty="0"/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044" t="20063" r="26780" b="8151"/>
          <a:stretch/>
        </p:blipFill>
        <p:spPr>
          <a:xfrm>
            <a:off x="2713527" y="749301"/>
            <a:ext cx="6771042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5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85890" y="0"/>
            <a:ext cx="10058400" cy="836168"/>
          </a:xfrm>
        </p:spPr>
        <p:txBody>
          <a:bodyPr/>
          <a:lstStyle/>
          <a:p>
            <a:pPr algn="ctr"/>
            <a:r>
              <a:rPr lang="ar-SA" dirty="0" smtClean="0"/>
              <a:t>الدوال</a:t>
            </a:r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519" t="20063" r="24841" b="7524"/>
          <a:stretch/>
        </p:blipFill>
        <p:spPr>
          <a:xfrm>
            <a:off x="2280978" y="751609"/>
            <a:ext cx="7745338" cy="610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44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>
            <a:normAutofit/>
          </a:bodyPr>
          <a:lstStyle/>
          <a:p>
            <a:pPr algn="r"/>
            <a:r>
              <a:rPr lang="ar-SA" sz="4400" dirty="0" smtClean="0"/>
              <a:t>طرق تشغيل </a:t>
            </a:r>
            <a:r>
              <a:rPr lang="en-US" altLang="ar-SA" sz="4400" b="1" dirty="0"/>
              <a:t>Excel</a:t>
            </a:r>
            <a:endParaRPr lang="ar-SA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عنصر نائب للمحتوى 12"/>
              <p:cNvSpPr>
                <a:spLocks noGrp="1"/>
              </p:cNvSpPr>
              <p:nvPr>
                <p:ph idx="1"/>
              </p:nvPr>
            </p:nvSpPr>
            <p:spPr>
              <a:xfrm>
                <a:off x="1069848" y="1609344"/>
                <a:ext cx="10058400" cy="4562856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ar-SA" sz="2400" b="1" dirty="0" smtClean="0">
                    <a:solidFill>
                      <a:schemeClr val="tx2"/>
                    </a:solidFill>
                  </a:rPr>
                  <a:t>يوجد أكثر من طريقة لتشغيل البرنامج منها: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ar-SA" sz="2200" dirty="0" smtClean="0"/>
                  <a:t>نضغط زر ابدأ </a:t>
                </a:r>
                <a14:m>
                  <m:oMath xmlns:m="http://schemas.openxmlformats.org/officeDocument/2006/math">
                    <m:r>
                      <a:rPr lang="ar-SA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ar-SA" sz="2200" dirty="0" smtClean="0"/>
                  <a:t> كافة البرامج </a:t>
                </a:r>
                <a14:m>
                  <m:oMath xmlns:m="http://schemas.openxmlformats.org/officeDocument/2006/math">
                    <m:r>
                      <a:rPr lang="ar-SA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ar-SA" sz="2200" dirty="0" smtClean="0"/>
                  <a:t> </a:t>
                </a:r>
                <a:r>
                  <a:rPr lang="en-US" sz="2200" dirty="0" smtClean="0"/>
                  <a:t>Office Microsoft</a:t>
                </a:r>
                <a:r>
                  <a:rPr lang="ar-SA" sz="2200" dirty="0" smtClean="0"/>
                  <a:t> </a:t>
                </a:r>
                <a14:m>
                  <m:oMath xmlns:m="http://schemas.openxmlformats.org/officeDocument/2006/math">
                    <m:r>
                      <a:rPr lang="ar-SA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ar-SA" sz="2200" dirty="0" smtClean="0"/>
                  <a:t> </a:t>
                </a:r>
                <a:r>
                  <a:rPr lang="en-US" sz="2200" dirty="0" smtClean="0"/>
                  <a:t>Excel</a:t>
                </a:r>
                <a:endParaRPr lang="ar-SA" sz="2200" dirty="0"/>
              </a:p>
              <a:p>
                <a:pPr marL="457200" indent="-457200">
                  <a:buFont typeface="+mj-lt"/>
                  <a:buAutoNum type="arabicPeriod"/>
                </a:pPr>
                <a:endParaRPr lang="ar-SA" dirty="0"/>
              </a:p>
            </p:txBody>
          </p:sp>
        </mc:Choice>
        <mc:Fallback xmlns="">
          <p:sp>
            <p:nvSpPr>
              <p:cNvPr id="13" name="عنصر نائب للمحتوى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9848" y="1609344"/>
                <a:ext cx="10058400" cy="4562856"/>
              </a:xfrm>
              <a:blipFill rotWithShape="0">
                <a:blip r:embed="rId3"/>
                <a:stretch>
                  <a:fillRect r="-54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4"/>
          <a:srcRect l="3230" t="5403"/>
          <a:stretch/>
        </p:blipFill>
        <p:spPr>
          <a:xfrm>
            <a:off x="2768019" y="2833129"/>
            <a:ext cx="2907664" cy="386158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5"/>
          <a:srcRect l="69912" t="16139" r="-282" b="-3125"/>
          <a:stretch/>
        </p:blipFill>
        <p:spPr>
          <a:xfrm>
            <a:off x="6809015" y="2833129"/>
            <a:ext cx="2694214" cy="401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4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85890" y="0"/>
            <a:ext cx="10058400" cy="836168"/>
          </a:xfrm>
        </p:spPr>
        <p:txBody>
          <a:bodyPr/>
          <a:lstStyle/>
          <a:p>
            <a:pPr algn="ctr"/>
            <a:r>
              <a:rPr lang="ar-SA" dirty="0" smtClean="0"/>
              <a:t>الدوال</a:t>
            </a:r>
            <a:endParaRPr lang="ar-SA" dirty="0"/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354" t="21303" r="23735" b="14693"/>
          <a:stretch/>
        </p:blipFill>
        <p:spPr>
          <a:xfrm>
            <a:off x="1836305" y="925933"/>
            <a:ext cx="8557569" cy="593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9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85889" y="391883"/>
            <a:ext cx="10058400" cy="836168"/>
          </a:xfrm>
        </p:spPr>
        <p:txBody>
          <a:bodyPr/>
          <a:lstStyle/>
          <a:p>
            <a:pPr algn="ctr"/>
            <a:r>
              <a:rPr lang="ar-SA" dirty="0" smtClean="0"/>
              <a:t>الدوال</a:t>
            </a:r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167" t="34706" r="24061" b="33766"/>
          <a:stretch/>
        </p:blipFill>
        <p:spPr>
          <a:xfrm>
            <a:off x="86886" y="1727200"/>
            <a:ext cx="12056405" cy="404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0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85889" y="391883"/>
            <a:ext cx="10058400" cy="836168"/>
          </a:xfrm>
        </p:spPr>
        <p:txBody>
          <a:bodyPr/>
          <a:lstStyle/>
          <a:p>
            <a:pPr algn="ctr"/>
            <a:r>
              <a:rPr lang="ar-SA" dirty="0" smtClean="0"/>
              <a:t>الدوال</a:t>
            </a:r>
            <a:endParaRPr lang="ar-SA" dirty="0"/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569" t="43307" r="24665" b="16211"/>
          <a:stretch/>
        </p:blipFill>
        <p:spPr>
          <a:xfrm>
            <a:off x="744466" y="1460279"/>
            <a:ext cx="10741245" cy="472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9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85889" y="391883"/>
            <a:ext cx="10058400" cy="836168"/>
          </a:xfrm>
        </p:spPr>
        <p:txBody>
          <a:bodyPr/>
          <a:lstStyle/>
          <a:p>
            <a:pPr algn="ctr"/>
            <a:r>
              <a:rPr lang="ar-SA" dirty="0" smtClean="0"/>
              <a:t>الدوال</a:t>
            </a:r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770" t="32558" r="24866" b="31616"/>
          <a:stretch/>
        </p:blipFill>
        <p:spPr>
          <a:xfrm>
            <a:off x="544867" y="1727199"/>
            <a:ext cx="11140443" cy="436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3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85889" y="391883"/>
            <a:ext cx="10058400" cy="836168"/>
          </a:xfrm>
        </p:spPr>
        <p:txBody>
          <a:bodyPr/>
          <a:lstStyle/>
          <a:p>
            <a:pPr algn="ctr"/>
            <a:r>
              <a:rPr lang="ar-SA" dirty="0" smtClean="0"/>
              <a:t>الدوال</a:t>
            </a:r>
            <a:endParaRPr lang="ar-SA" dirty="0"/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570" t="25392" r="25068" b="43798"/>
          <a:stretch/>
        </p:blipFill>
        <p:spPr>
          <a:xfrm>
            <a:off x="270777" y="1965268"/>
            <a:ext cx="11688623" cy="394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4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85889" y="391883"/>
            <a:ext cx="10058400" cy="836168"/>
          </a:xfrm>
        </p:spPr>
        <p:txBody>
          <a:bodyPr/>
          <a:lstStyle/>
          <a:p>
            <a:pPr algn="ctr"/>
            <a:r>
              <a:rPr lang="ar-SA" dirty="0" smtClean="0"/>
              <a:t>الدوال</a:t>
            </a:r>
            <a:endParaRPr lang="ar-SA" dirty="0"/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504" t="57611" r="25134" b="11579"/>
          <a:stretch/>
        </p:blipFill>
        <p:spPr>
          <a:xfrm>
            <a:off x="270777" y="1965268"/>
            <a:ext cx="11688623" cy="394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8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التعامل مع المخططات البيانية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779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/>
              <a:t>المخططات البيانية</a:t>
            </a: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988" t="21761" r="24791" b="30739"/>
          <a:stretch/>
        </p:blipFill>
        <p:spPr>
          <a:xfrm>
            <a:off x="1861418" y="2320844"/>
            <a:ext cx="8756540" cy="439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1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>
            <a:normAutofit/>
          </a:bodyPr>
          <a:lstStyle/>
          <a:p>
            <a:pPr algn="r"/>
            <a:r>
              <a:rPr lang="ar-SA" sz="4400" dirty="0" smtClean="0"/>
              <a:t>طرق تشغيل </a:t>
            </a:r>
            <a:r>
              <a:rPr lang="en-US" altLang="ar-SA" sz="4400" b="1" dirty="0"/>
              <a:t>Excel</a:t>
            </a:r>
            <a:endParaRPr lang="ar-SA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عنصر نائب للمحتوى 12"/>
              <p:cNvSpPr>
                <a:spLocks noGrp="1"/>
              </p:cNvSpPr>
              <p:nvPr>
                <p:ph idx="1"/>
              </p:nvPr>
            </p:nvSpPr>
            <p:spPr>
              <a:xfrm>
                <a:off x="1069848" y="1609344"/>
                <a:ext cx="10058400" cy="4562856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ar-SA" sz="2400" b="1" dirty="0" smtClean="0">
                    <a:solidFill>
                      <a:schemeClr val="tx2"/>
                    </a:solidFill>
                  </a:rPr>
                  <a:t>يوجد أكثر من طريقة لتشغيل البرنامج منها: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ar-SA" sz="2200" dirty="0" smtClean="0"/>
                  <a:t>نضغط زر ابدأ </a:t>
                </a:r>
                <a14:m>
                  <m:oMath xmlns:m="http://schemas.openxmlformats.org/officeDocument/2006/math">
                    <m:r>
                      <a:rPr lang="ar-SA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ar-SA" sz="2200" dirty="0" smtClean="0"/>
                  <a:t> كافة البرامج </a:t>
                </a:r>
                <a14:m>
                  <m:oMath xmlns:m="http://schemas.openxmlformats.org/officeDocument/2006/math">
                    <m:r>
                      <a:rPr lang="ar-SA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ar-SA" sz="2200" dirty="0" smtClean="0"/>
                  <a:t> </a:t>
                </a:r>
                <a:r>
                  <a:rPr lang="en-US" sz="2200" dirty="0" smtClean="0"/>
                  <a:t>Office Microsoft</a:t>
                </a:r>
                <a:r>
                  <a:rPr lang="ar-SA" sz="2200" dirty="0" smtClean="0"/>
                  <a:t> </a:t>
                </a:r>
                <a14:m>
                  <m:oMath xmlns:m="http://schemas.openxmlformats.org/officeDocument/2006/math">
                    <m:r>
                      <a:rPr lang="ar-SA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ar-SA" sz="2200" dirty="0" smtClean="0"/>
                  <a:t> </a:t>
                </a:r>
                <a:r>
                  <a:rPr lang="en-US" sz="2200" dirty="0" smtClean="0"/>
                  <a:t>Excel</a:t>
                </a:r>
                <a:endParaRPr lang="ar-SA" sz="220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ar-SA" sz="2200" dirty="0"/>
                  <a:t>نضغط زر ابدأ </a:t>
                </a:r>
                <a14:m>
                  <m:oMath xmlns:m="http://schemas.openxmlformats.org/officeDocument/2006/math">
                    <m:r>
                      <a:rPr lang="ar-SA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ar-SA" sz="2200" dirty="0"/>
                  <a:t> </a:t>
                </a:r>
                <a:r>
                  <a:rPr lang="ar-SA" sz="2200" dirty="0" smtClean="0"/>
                  <a:t>البحث في البرامج والملفات </a:t>
                </a:r>
                <a14:m>
                  <m:oMath xmlns:m="http://schemas.openxmlformats.org/officeDocument/2006/math">
                    <m:r>
                      <a:rPr lang="ar-SA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ar-SA" sz="2200" dirty="0"/>
                  <a:t> </a:t>
                </a:r>
                <a:r>
                  <a:rPr lang="ar-SA" sz="2200" dirty="0" smtClean="0"/>
                  <a:t>نكتب </a:t>
                </a:r>
                <a:r>
                  <a:rPr lang="en-US" sz="2200" dirty="0" smtClean="0"/>
                  <a:t> </a:t>
                </a:r>
                <a:r>
                  <a:rPr lang="en-US" sz="2200" dirty="0"/>
                  <a:t>Excel</a:t>
                </a:r>
                <a:r>
                  <a:rPr lang="ar-SA" sz="2200" dirty="0" smtClean="0"/>
                  <a:t> </a:t>
                </a:r>
                <a14:m>
                  <m:oMath xmlns:m="http://schemas.openxmlformats.org/officeDocument/2006/math">
                    <m:r>
                      <a:rPr lang="ar-SA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ar-SA" sz="2200" dirty="0" smtClean="0"/>
                  <a:t> </a:t>
                </a:r>
                <a:r>
                  <a:rPr lang="en-US" sz="2200" dirty="0" smtClean="0"/>
                  <a:t>Enter</a:t>
                </a:r>
                <a:endParaRPr lang="ar-SA" sz="2200" dirty="0" smtClean="0"/>
              </a:p>
              <a:p>
                <a:pPr marL="457200" indent="-457200">
                  <a:buFont typeface="+mj-lt"/>
                  <a:buAutoNum type="arabicPeriod"/>
                </a:pPr>
                <a:endParaRPr lang="ar-SA" sz="2200" dirty="0"/>
              </a:p>
              <a:p>
                <a:pPr marL="457200" indent="-457200">
                  <a:buFont typeface="+mj-lt"/>
                  <a:buAutoNum type="arabicPeriod"/>
                </a:pPr>
                <a:endParaRPr lang="ar-SA" dirty="0"/>
              </a:p>
            </p:txBody>
          </p:sp>
        </mc:Choice>
        <mc:Fallback xmlns="">
          <p:sp>
            <p:nvSpPr>
              <p:cNvPr id="13" name="عنصر نائب للمحتوى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9848" y="1609344"/>
                <a:ext cx="10058400" cy="4562856"/>
              </a:xfrm>
              <a:blipFill rotWithShape="0">
                <a:blip r:embed="rId2"/>
                <a:stretch>
                  <a:fillRect r="-54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مجموعة 4"/>
          <p:cNvGrpSpPr/>
          <p:nvPr/>
        </p:nvGrpSpPr>
        <p:grpSpPr>
          <a:xfrm>
            <a:off x="5923127" y="3135854"/>
            <a:ext cx="3005177" cy="3639312"/>
            <a:chOff x="1842448" y="1768343"/>
            <a:chExt cx="3469200" cy="4657299"/>
          </a:xfrm>
        </p:grpSpPr>
        <p:pic>
          <p:nvPicPr>
            <p:cNvPr id="6" name="صورة 5"/>
            <p:cNvPicPr>
              <a:picLocks noChangeAspect="1"/>
            </p:cNvPicPr>
            <p:nvPr/>
          </p:nvPicPr>
          <p:blipFill rotWithShape="1">
            <a:blip r:embed="rId3"/>
            <a:srcRect l="70071" t="31302"/>
            <a:stretch/>
          </p:blipFill>
          <p:spPr>
            <a:xfrm>
              <a:off x="1842448" y="1768343"/>
              <a:ext cx="3469200" cy="4657299"/>
            </a:xfrm>
            <a:prstGeom prst="rect">
              <a:avLst/>
            </a:prstGeom>
          </p:spPr>
        </p:pic>
        <p:sp>
          <p:nvSpPr>
            <p:cNvPr id="7" name="مستطيل 6"/>
            <p:cNvSpPr/>
            <p:nvPr/>
          </p:nvSpPr>
          <p:spPr>
            <a:xfrm>
              <a:off x="3823648" y="5720687"/>
              <a:ext cx="1296537" cy="15012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457200" rtl="0"/>
              <a:endParaRPr lang="ar-SA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145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>
            <a:normAutofit/>
          </a:bodyPr>
          <a:lstStyle/>
          <a:p>
            <a:pPr algn="r"/>
            <a:r>
              <a:rPr lang="ar-SA" sz="4400" dirty="0" smtClean="0"/>
              <a:t>مكونات شاشة البرنامج</a:t>
            </a:r>
            <a:endParaRPr lang="ar-SA" sz="4400" dirty="0"/>
          </a:p>
        </p:txBody>
      </p:sp>
      <p:sp>
        <p:nvSpPr>
          <p:cNvPr id="13" name="عنصر نائب للمحتوى 12"/>
          <p:cNvSpPr>
            <a:spLocks noGrp="1"/>
          </p:cNvSpPr>
          <p:nvPr>
            <p:ph idx="1"/>
          </p:nvPr>
        </p:nvSpPr>
        <p:spPr>
          <a:xfrm>
            <a:off x="1069848" y="1609344"/>
            <a:ext cx="10058400" cy="456285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ar-SA" sz="2200" dirty="0"/>
          </a:p>
          <a:p>
            <a:pPr marL="457200" indent="-457200">
              <a:buFont typeface="+mj-lt"/>
              <a:buAutoNum type="arabicPeriod"/>
            </a:pPr>
            <a:endParaRPr lang="ar-SA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025" y="1422400"/>
            <a:ext cx="9546224" cy="5143500"/>
          </a:xfrm>
          <a:prstGeom prst="rect">
            <a:avLst/>
          </a:prstGeom>
        </p:spPr>
      </p:pic>
      <p:sp>
        <p:nvSpPr>
          <p:cNvPr id="4" name="وسيلة شرح مستطيلة مستديرة الزوايا 3"/>
          <p:cNvSpPr/>
          <p:nvPr/>
        </p:nvSpPr>
        <p:spPr>
          <a:xfrm>
            <a:off x="4376237" y="1028700"/>
            <a:ext cx="1249863" cy="317500"/>
          </a:xfrm>
          <a:prstGeom prst="wedgeRoundRectCallout">
            <a:avLst>
              <a:gd name="adj1" fmla="val 42192"/>
              <a:gd name="adj2" fmla="val 108875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/>
            <a:r>
              <a:rPr lang="ar-SA" sz="1400" dirty="0">
                <a:solidFill>
                  <a:srgbClr val="FF0000"/>
                </a:solidFill>
              </a:rPr>
              <a:t>شريط العنوان</a:t>
            </a:r>
          </a:p>
        </p:txBody>
      </p:sp>
      <p:sp>
        <p:nvSpPr>
          <p:cNvPr id="6" name="وسيلة شرح مستطيلة مستديرة الزوايا 5"/>
          <p:cNvSpPr/>
          <p:nvPr/>
        </p:nvSpPr>
        <p:spPr>
          <a:xfrm>
            <a:off x="10419349" y="1016000"/>
            <a:ext cx="1193800" cy="317500"/>
          </a:xfrm>
          <a:prstGeom prst="wedgeRoundRectCallout">
            <a:avLst>
              <a:gd name="adj1" fmla="val -45227"/>
              <a:gd name="adj2" fmla="val 88875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/>
            <a:r>
              <a:rPr lang="ar-SA" sz="1400" dirty="0">
                <a:solidFill>
                  <a:srgbClr val="FF0000"/>
                </a:solidFill>
              </a:rPr>
              <a:t>شريط الأدوات</a:t>
            </a:r>
          </a:p>
        </p:txBody>
      </p:sp>
      <p:sp>
        <p:nvSpPr>
          <p:cNvPr id="7" name="وسيلة شرح مستطيلة مستديرة الزوايا 6"/>
          <p:cNvSpPr/>
          <p:nvPr/>
        </p:nvSpPr>
        <p:spPr>
          <a:xfrm>
            <a:off x="11128248" y="1450594"/>
            <a:ext cx="723900" cy="317500"/>
          </a:xfrm>
          <a:prstGeom prst="wedgeRoundRectCallout">
            <a:avLst>
              <a:gd name="adj1" fmla="val -78560"/>
              <a:gd name="adj2" fmla="val 24875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/>
            <a:r>
              <a:rPr lang="ar-SA" sz="1400" dirty="0">
                <a:solidFill>
                  <a:srgbClr val="FF0000"/>
                </a:solidFill>
              </a:rPr>
              <a:t>الملف</a:t>
            </a:r>
          </a:p>
        </p:txBody>
      </p:sp>
      <p:grpSp>
        <p:nvGrpSpPr>
          <p:cNvPr id="9" name="مجموعة 8"/>
          <p:cNvGrpSpPr/>
          <p:nvPr/>
        </p:nvGrpSpPr>
        <p:grpSpPr>
          <a:xfrm>
            <a:off x="164162" y="1878838"/>
            <a:ext cx="2007538" cy="432562"/>
            <a:chOff x="622300" y="1878838"/>
            <a:chExt cx="1549400" cy="432562"/>
          </a:xfrm>
        </p:grpSpPr>
        <p:sp>
          <p:nvSpPr>
            <p:cNvPr id="8" name="وسيلة شرح مستطيلة مستديرة الزوايا 7"/>
            <p:cNvSpPr/>
            <p:nvPr/>
          </p:nvSpPr>
          <p:spPr>
            <a:xfrm>
              <a:off x="622300" y="1878838"/>
              <a:ext cx="735725" cy="317500"/>
            </a:xfrm>
            <a:prstGeom prst="wedgeRoundRectCallout">
              <a:avLst>
                <a:gd name="adj1" fmla="val 140903"/>
                <a:gd name="adj2" fmla="val 16875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457200" rtl="0"/>
              <a:r>
                <a:rPr lang="ar-SA" sz="1400" dirty="0" err="1" smtClean="0">
                  <a:solidFill>
                    <a:srgbClr val="FF0000"/>
                  </a:solidFill>
                </a:rPr>
                <a:t>التبويبات</a:t>
              </a:r>
              <a:endParaRPr lang="ar-SA" sz="1400" dirty="0">
                <a:solidFill>
                  <a:srgbClr val="FF0000"/>
                </a:solidFill>
              </a:endParaRPr>
            </a:p>
          </p:txBody>
        </p:sp>
        <p:sp>
          <p:nvSpPr>
            <p:cNvPr id="5" name="قوس كبير أيسر 4"/>
            <p:cNvSpPr/>
            <p:nvPr/>
          </p:nvSpPr>
          <p:spPr>
            <a:xfrm>
              <a:off x="2019300" y="1878838"/>
              <a:ext cx="152400" cy="432562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 defTabSz="457200" rtl="0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11" name="وسيلة شرح مستطيلة مستديرة الزوايا 10"/>
          <p:cNvSpPr/>
          <p:nvPr/>
        </p:nvSpPr>
        <p:spPr>
          <a:xfrm flipH="1">
            <a:off x="151333" y="2472182"/>
            <a:ext cx="1189584" cy="299760"/>
          </a:xfrm>
          <a:prstGeom prst="wedgeRoundRectCallout">
            <a:avLst>
              <a:gd name="adj1" fmla="val -63893"/>
              <a:gd name="adj2" fmla="val -21469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/>
            <a:r>
              <a:rPr lang="ar-SA" sz="1400" dirty="0">
                <a:solidFill>
                  <a:srgbClr val="FF0000"/>
                </a:solidFill>
              </a:rPr>
              <a:t>شريط الصيغة</a:t>
            </a:r>
          </a:p>
        </p:txBody>
      </p:sp>
      <p:sp>
        <p:nvSpPr>
          <p:cNvPr id="12" name="وسيلة شرح مستطيلة مستديرة الزوايا 11"/>
          <p:cNvSpPr/>
          <p:nvPr/>
        </p:nvSpPr>
        <p:spPr>
          <a:xfrm>
            <a:off x="11097892" y="4281076"/>
            <a:ext cx="1030514" cy="381990"/>
          </a:xfrm>
          <a:prstGeom prst="wedgeRoundRectCallout">
            <a:avLst>
              <a:gd name="adj1" fmla="val -62995"/>
              <a:gd name="adj2" fmla="val -1205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/>
            <a:r>
              <a:rPr lang="ar-SA" sz="1400" dirty="0">
                <a:solidFill>
                  <a:srgbClr val="FF0000"/>
                </a:solidFill>
              </a:rPr>
              <a:t>ورقة العمل</a:t>
            </a:r>
          </a:p>
        </p:txBody>
      </p:sp>
      <p:sp>
        <p:nvSpPr>
          <p:cNvPr id="10" name="قوس كبير أيسر 9"/>
          <p:cNvSpPr/>
          <p:nvPr/>
        </p:nvSpPr>
        <p:spPr>
          <a:xfrm flipH="1">
            <a:off x="10864516" y="2771942"/>
            <a:ext cx="139132" cy="340025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defTabSz="457200" rtl="0"/>
            <a:endParaRPr lang="ar-SA">
              <a:solidFill>
                <a:prstClr val="black"/>
              </a:solidFill>
            </a:endParaRPr>
          </a:p>
        </p:txBody>
      </p:sp>
      <p:sp>
        <p:nvSpPr>
          <p:cNvPr id="14" name="وسيلة شرح مستطيلة مستديرة الزوايا 13"/>
          <p:cNvSpPr/>
          <p:nvPr/>
        </p:nvSpPr>
        <p:spPr>
          <a:xfrm>
            <a:off x="164162" y="5193458"/>
            <a:ext cx="1249863" cy="317500"/>
          </a:xfrm>
          <a:prstGeom prst="wedgeRoundRectCallout">
            <a:avLst>
              <a:gd name="adj1" fmla="val 58557"/>
              <a:gd name="adj2" fmla="val 150559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/>
            <a:r>
              <a:rPr lang="ar-SA" sz="1400" dirty="0">
                <a:solidFill>
                  <a:srgbClr val="FF0000"/>
                </a:solidFill>
              </a:rPr>
              <a:t>أشرطة التمرير</a:t>
            </a:r>
          </a:p>
        </p:txBody>
      </p:sp>
      <p:sp>
        <p:nvSpPr>
          <p:cNvPr id="15" name="وسيلة شرح مستطيلة مستديرة الزوايا 14"/>
          <p:cNvSpPr/>
          <p:nvPr/>
        </p:nvSpPr>
        <p:spPr>
          <a:xfrm>
            <a:off x="55438" y="6483350"/>
            <a:ext cx="1467310" cy="317500"/>
          </a:xfrm>
          <a:prstGeom prst="wedgeRoundRectCallout">
            <a:avLst>
              <a:gd name="adj1" fmla="val 66757"/>
              <a:gd name="adj2" fmla="val -42703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/>
            <a:r>
              <a:rPr lang="ar-SA" sz="1400" dirty="0">
                <a:solidFill>
                  <a:srgbClr val="FF0000"/>
                </a:solidFill>
              </a:rPr>
              <a:t>شريط المعلومات</a:t>
            </a:r>
          </a:p>
        </p:txBody>
      </p:sp>
    </p:spTree>
    <p:extLst>
      <p:ext uri="{BB962C8B-B14F-4D97-AF65-F5344CB8AC3E}">
        <p14:creationId xmlns:p14="http://schemas.microsoft.com/office/powerpoint/2010/main" val="335262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>
            <a:normAutofit/>
          </a:bodyPr>
          <a:lstStyle/>
          <a:p>
            <a:pPr algn="r"/>
            <a:r>
              <a:rPr lang="ar-SA" sz="4400" dirty="0" smtClean="0"/>
              <a:t>مكونات شاشة البرنامج</a:t>
            </a:r>
            <a:endParaRPr lang="ar-SA" sz="4400" dirty="0"/>
          </a:p>
        </p:txBody>
      </p:sp>
      <p:sp>
        <p:nvSpPr>
          <p:cNvPr id="13" name="عنصر نائب للمحتوى 12"/>
          <p:cNvSpPr>
            <a:spLocks noGrp="1"/>
          </p:cNvSpPr>
          <p:nvPr>
            <p:ph idx="1"/>
          </p:nvPr>
        </p:nvSpPr>
        <p:spPr>
          <a:xfrm>
            <a:off x="1069848" y="1609344"/>
            <a:ext cx="10058400" cy="4562856"/>
          </a:xfrm>
        </p:spPr>
        <p:txBody>
          <a:bodyPr/>
          <a:lstStyle/>
          <a:p>
            <a:pPr marL="0" indent="0">
              <a:buNone/>
            </a:pPr>
            <a:endParaRPr lang="ar-SA" dirty="0" smtClean="0"/>
          </a:p>
          <a:p>
            <a:pPr marL="457200" indent="-457200">
              <a:buFont typeface="+mj-lt"/>
              <a:buAutoNum type="arabicPeriod"/>
            </a:pPr>
            <a:endParaRPr lang="ar-SA" dirty="0"/>
          </a:p>
          <a:p>
            <a:pPr marL="0" indent="0">
              <a:buNone/>
            </a:pPr>
            <a:endParaRPr lang="ar-SA" dirty="0" smtClean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b="74968"/>
          <a:stretch/>
        </p:blipFill>
        <p:spPr>
          <a:xfrm>
            <a:off x="746125" y="2173636"/>
            <a:ext cx="10774913" cy="1632046"/>
          </a:xfrm>
          <a:prstGeom prst="rect">
            <a:avLst/>
          </a:prstGeom>
        </p:spPr>
      </p:pic>
      <p:sp>
        <p:nvSpPr>
          <p:cNvPr id="17" name="وسيلة شرح مستطيلة مستديرة الزوايا 16"/>
          <p:cNvSpPr/>
          <p:nvPr/>
        </p:nvSpPr>
        <p:spPr>
          <a:xfrm>
            <a:off x="4922562" y="1647250"/>
            <a:ext cx="1249863" cy="317500"/>
          </a:xfrm>
          <a:prstGeom prst="wedgeRoundRectCallout">
            <a:avLst>
              <a:gd name="adj1" fmla="val 46560"/>
              <a:gd name="adj2" fmla="val 130368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/>
            <a:r>
              <a:rPr lang="ar-SA" sz="1400" dirty="0">
                <a:solidFill>
                  <a:srgbClr val="FF0000"/>
                </a:solidFill>
              </a:rPr>
              <a:t>شريط العنوان</a:t>
            </a:r>
          </a:p>
        </p:txBody>
      </p:sp>
      <p:sp>
        <p:nvSpPr>
          <p:cNvPr id="20" name="وسيلة شرح مستطيلة مستديرة الزوايا 19"/>
          <p:cNvSpPr/>
          <p:nvPr/>
        </p:nvSpPr>
        <p:spPr>
          <a:xfrm>
            <a:off x="9736961" y="1647250"/>
            <a:ext cx="1193800" cy="317500"/>
          </a:xfrm>
          <a:prstGeom prst="wedgeRoundRectCallout">
            <a:avLst>
              <a:gd name="adj1" fmla="val 42801"/>
              <a:gd name="adj2" fmla="val 131860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/>
            <a:r>
              <a:rPr lang="ar-SA" sz="1400" dirty="0">
                <a:solidFill>
                  <a:srgbClr val="FF0000"/>
                </a:solidFill>
              </a:rPr>
              <a:t>شريط الأدوات</a:t>
            </a:r>
          </a:p>
        </p:txBody>
      </p:sp>
      <p:sp>
        <p:nvSpPr>
          <p:cNvPr id="21" name="وسيلة شرح مستطيلة مستديرة الزوايا 20"/>
          <p:cNvSpPr/>
          <p:nvPr/>
        </p:nvSpPr>
        <p:spPr>
          <a:xfrm>
            <a:off x="11356128" y="1647250"/>
            <a:ext cx="723900" cy="317500"/>
          </a:xfrm>
          <a:prstGeom prst="wedgeRoundRectCallout">
            <a:avLst>
              <a:gd name="adj1" fmla="val -42739"/>
              <a:gd name="adj2" fmla="val 222606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/>
            <a:r>
              <a:rPr lang="ar-SA" sz="1400" dirty="0">
                <a:solidFill>
                  <a:srgbClr val="FF0000"/>
                </a:solidFill>
              </a:rPr>
              <a:t>الملف</a:t>
            </a:r>
          </a:p>
        </p:txBody>
      </p:sp>
      <p:grpSp>
        <p:nvGrpSpPr>
          <p:cNvPr id="23" name="مجموعة 22"/>
          <p:cNvGrpSpPr/>
          <p:nvPr/>
        </p:nvGrpSpPr>
        <p:grpSpPr>
          <a:xfrm>
            <a:off x="133287" y="2800964"/>
            <a:ext cx="1549400" cy="432562"/>
            <a:chOff x="622300" y="1878838"/>
            <a:chExt cx="1549400" cy="432562"/>
          </a:xfrm>
        </p:grpSpPr>
        <p:sp>
          <p:nvSpPr>
            <p:cNvPr id="24" name="وسيلة شرح مستطيلة مستديرة الزوايا 23"/>
            <p:cNvSpPr/>
            <p:nvPr/>
          </p:nvSpPr>
          <p:spPr>
            <a:xfrm>
              <a:off x="622300" y="1878838"/>
              <a:ext cx="735725" cy="317500"/>
            </a:xfrm>
            <a:prstGeom prst="wedgeRoundRectCallout">
              <a:avLst>
                <a:gd name="adj1" fmla="val 140903"/>
                <a:gd name="adj2" fmla="val 16875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457200" rtl="0"/>
              <a:r>
                <a:rPr lang="ar-SA" sz="1400" dirty="0">
                  <a:solidFill>
                    <a:srgbClr val="FF0000"/>
                  </a:solidFill>
                </a:rPr>
                <a:t>شريط</a:t>
              </a:r>
            </a:p>
          </p:txBody>
        </p:sp>
        <p:sp>
          <p:nvSpPr>
            <p:cNvPr id="25" name="قوس كبير أيسر 24"/>
            <p:cNvSpPr/>
            <p:nvPr/>
          </p:nvSpPr>
          <p:spPr>
            <a:xfrm>
              <a:off x="2019300" y="1878838"/>
              <a:ext cx="152400" cy="432562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 defTabSz="457200" rtl="0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26" name="وسيلة شرح مستطيلة مستديرة الزوايا 25"/>
          <p:cNvSpPr/>
          <p:nvPr/>
        </p:nvSpPr>
        <p:spPr>
          <a:xfrm flipH="1">
            <a:off x="2553339" y="4100480"/>
            <a:ext cx="1189584" cy="299760"/>
          </a:xfrm>
          <a:prstGeom prst="wedgeRoundRectCallout">
            <a:avLst>
              <a:gd name="adj1" fmla="val 38214"/>
              <a:gd name="adj2" fmla="val -19903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/>
            <a:r>
              <a:rPr lang="ar-SA" sz="1400" dirty="0">
                <a:solidFill>
                  <a:srgbClr val="FF0000"/>
                </a:solidFill>
              </a:rPr>
              <a:t>شريط الصيغة</a:t>
            </a:r>
          </a:p>
        </p:txBody>
      </p:sp>
    </p:spTree>
    <p:extLst>
      <p:ext uri="{BB962C8B-B14F-4D97-AF65-F5344CB8AC3E}">
        <p14:creationId xmlns:p14="http://schemas.microsoft.com/office/powerpoint/2010/main" val="194278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>
            <a:normAutofit/>
          </a:bodyPr>
          <a:lstStyle/>
          <a:p>
            <a:pPr algn="r"/>
            <a:r>
              <a:rPr lang="ar-SA" sz="4400" dirty="0" smtClean="0"/>
              <a:t>مكونات شاشة البرنامج</a:t>
            </a:r>
            <a:endParaRPr lang="ar-SA" sz="4400" dirty="0"/>
          </a:p>
        </p:txBody>
      </p:sp>
      <p:sp>
        <p:nvSpPr>
          <p:cNvPr id="13" name="عنصر نائب للمحتوى 12"/>
          <p:cNvSpPr>
            <a:spLocks noGrp="1"/>
          </p:cNvSpPr>
          <p:nvPr>
            <p:ph idx="1"/>
          </p:nvPr>
        </p:nvSpPr>
        <p:spPr>
          <a:xfrm>
            <a:off x="1651378" y="1609344"/>
            <a:ext cx="9476869" cy="4231898"/>
          </a:xfrm>
        </p:spPr>
        <p:txBody>
          <a:bodyPr/>
          <a:lstStyle/>
          <a:p>
            <a:pPr marL="0" indent="0">
              <a:buNone/>
            </a:pPr>
            <a:endParaRPr lang="ar-SA" dirty="0" smtClean="0"/>
          </a:p>
          <a:p>
            <a:pPr marL="457200" indent="-457200">
              <a:buFont typeface="+mj-lt"/>
              <a:buAutoNum type="arabicPeriod"/>
            </a:pPr>
            <a:endParaRPr lang="ar-SA" dirty="0"/>
          </a:p>
          <a:p>
            <a:pPr marL="0" indent="0">
              <a:buNone/>
            </a:pPr>
            <a:endParaRPr lang="ar-SA" dirty="0" smtClean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189" y="1812465"/>
            <a:ext cx="8247245" cy="4028777"/>
          </a:xfrm>
          <a:prstGeom prst="rect">
            <a:avLst/>
          </a:prstGeom>
        </p:spPr>
      </p:pic>
      <p:sp>
        <p:nvSpPr>
          <p:cNvPr id="14" name="وسيلة شرح مستطيلة مستديرة الزوايا 13"/>
          <p:cNvSpPr/>
          <p:nvPr/>
        </p:nvSpPr>
        <p:spPr>
          <a:xfrm>
            <a:off x="10745161" y="3537617"/>
            <a:ext cx="1030514" cy="381990"/>
          </a:xfrm>
          <a:prstGeom prst="wedgeRoundRectCallout">
            <a:avLst>
              <a:gd name="adj1" fmla="val -62995"/>
              <a:gd name="adj2" fmla="val -1205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/>
            <a:r>
              <a:rPr lang="ar-SA" sz="1400" dirty="0">
                <a:solidFill>
                  <a:srgbClr val="FF0000"/>
                </a:solidFill>
              </a:rPr>
              <a:t>ورقة العمل</a:t>
            </a:r>
          </a:p>
        </p:txBody>
      </p:sp>
      <p:sp>
        <p:nvSpPr>
          <p:cNvPr id="15" name="قوس كبير أيسر 14"/>
          <p:cNvSpPr/>
          <p:nvPr/>
        </p:nvSpPr>
        <p:spPr>
          <a:xfrm flipH="1">
            <a:off x="10490990" y="2015455"/>
            <a:ext cx="139132" cy="340025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defTabSz="457200" rtl="0"/>
            <a:endParaRPr lang="ar-SA">
              <a:solidFill>
                <a:prstClr val="black"/>
              </a:solidFill>
            </a:endParaRPr>
          </a:p>
        </p:txBody>
      </p:sp>
      <p:sp>
        <p:nvSpPr>
          <p:cNvPr id="16" name="وسيلة شرح مستطيلة مستديرة الزوايا 15"/>
          <p:cNvSpPr/>
          <p:nvPr/>
        </p:nvSpPr>
        <p:spPr>
          <a:xfrm>
            <a:off x="969204" y="3407793"/>
            <a:ext cx="1249863" cy="317500"/>
          </a:xfrm>
          <a:prstGeom prst="wedgeRoundRectCallout">
            <a:avLst>
              <a:gd name="adj1" fmla="val 58557"/>
              <a:gd name="adj2" fmla="val 150559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/>
            <a:r>
              <a:rPr lang="ar-SA" sz="1400" dirty="0">
                <a:solidFill>
                  <a:srgbClr val="FF0000"/>
                </a:solidFill>
              </a:rPr>
              <a:t>أشرطة التمرير</a:t>
            </a:r>
          </a:p>
        </p:txBody>
      </p:sp>
      <p:sp>
        <p:nvSpPr>
          <p:cNvPr id="18" name="وسيلة شرح مستطيلة مستديرة الزوايا 17"/>
          <p:cNvSpPr/>
          <p:nvPr/>
        </p:nvSpPr>
        <p:spPr>
          <a:xfrm>
            <a:off x="626958" y="5682492"/>
            <a:ext cx="1467310" cy="317500"/>
          </a:xfrm>
          <a:prstGeom prst="wedgeRoundRectCallout">
            <a:avLst>
              <a:gd name="adj1" fmla="val 66757"/>
              <a:gd name="adj2" fmla="val -42703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/>
            <a:r>
              <a:rPr lang="ar-SA" sz="1400" dirty="0">
                <a:solidFill>
                  <a:srgbClr val="FF0000"/>
                </a:solidFill>
              </a:rPr>
              <a:t>شريط المعلومات</a:t>
            </a:r>
          </a:p>
        </p:txBody>
      </p:sp>
    </p:spTree>
    <p:extLst>
      <p:ext uri="{BB962C8B-B14F-4D97-AF65-F5344CB8AC3E}">
        <p14:creationId xmlns:p14="http://schemas.microsoft.com/office/powerpoint/2010/main" val="269674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</a:rPr>
              <a:t>Microsoft Excel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تغيير عرض العمود</a:t>
            </a:r>
          </a:p>
          <a:p>
            <a:r>
              <a:rPr lang="ar-SA" dirty="0" smtClean="0"/>
              <a:t>تغيير ارتفاع الصف</a:t>
            </a:r>
          </a:p>
          <a:p>
            <a:r>
              <a:rPr lang="ar-SA" dirty="0" smtClean="0"/>
              <a:t>حذف عمود أو صف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6672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نوع الخشب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نوع الخشب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نوع الخشب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771</Words>
  <Application>Microsoft Office PowerPoint</Application>
  <PresentationFormat>ملء الشاشة</PresentationFormat>
  <Paragraphs>138</Paragraphs>
  <Slides>47</Slides>
  <Notes>14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47</vt:i4>
      </vt:variant>
    </vt:vector>
  </HeadingPairs>
  <TitlesOfParts>
    <vt:vector size="55" baseType="lpstr">
      <vt:lpstr>Arial</vt:lpstr>
      <vt:lpstr>Arial Black</vt:lpstr>
      <vt:lpstr>Calibri</vt:lpstr>
      <vt:lpstr>Cambria Math</vt:lpstr>
      <vt:lpstr>Tahoma</vt:lpstr>
      <vt:lpstr>Times New Roman</vt:lpstr>
      <vt:lpstr>Wingdings</vt:lpstr>
      <vt:lpstr>نوع الخشب</vt:lpstr>
      <vt:lpstr>الجداول الالكترونية Microsoft Excel</vt:lpstr>
      <vt:lpstr>Microsoft Excel</vt:lpstr>
      <vt:lpstr>أنواع البيانات التي يمكن ادخالها</vt:lpstr>
      <vt:lpstr>طرق تشغيل Excel</vt:lpstr>
      <vt:lpstr>طرق تشغيل Excel</vt:lpstr>
      <vt:lpstr>مكونات شاشة البرنامج</vt:lpstr>
      <vt:lpstr>مكونات شاشة البرنامج</vt:lpstr>
      <vt:lpstr>مكونات شاشة البرنامج</vt:lpstr>
      <vt:lpstr>Microsoft Excel</vt:lpstr>
      <vt:lpstr>Microsoft Excel</vt:lpstr>
      <vt:lpstr>Microsoft Excel</vt:lpstr>
      <vt:lpstr>طرق تحديد الخلايا</vt:lpstr>
      <vt:lpstr>طرق تحديد الخلايا</vt:lpstr>
      <vt:lpstr>طرق تحديد الخلايا</vt:lpstr>
      <vt:lpstr>طرق تحديد الخلايا</vt:lpstr>
      <vt:lpstr>طرق تحديد الخلايا</vt:lpstr>
      <vt:lpstr>تغيير اتجاه الورقة</vt:lpstr>
      <vt:lpstr>Microsoft Excel</vt:lpstr>
      <vt:lpstr>Microsoft Excel</vt:lpstr>
      <vt:lpstr>المعادلات والصيغ</vt:lpstr>
      <vt:lpstr>أولويات تنفيذ العمليات الحسابية</vt:lpstr>
      <vt:lpstr>تنسيق الخلايا والصفحة في Excel</vt:lpstr>
      <vt:lpstr>تنسيق النص في الخلية</vt:lpstr>
      <vt:lpstr>تطبيق المحاذاة على الخلايا</vt:lpstr>
      <vt:lpstr>تنسيق الأرقام</vt:lpstr>
      <vt:lpstr>التنسيق التلقائي للجداول </vt:lpstr>
      <vt:lpstr>تنسيق أنماط الخلايا</vt:lpstr>
      <vt:lpstr>تنسيق الأوراق</vt:lpstr>
      <vt:lpstr>العمليات الحسابية باستخدام الصيغ والدوال</vt:lpstr>
      <vt:lpstr>الصيغ الحسابية</vt:lpstr>
      <vt:lpstr>قواعد كتابة وبناء الصيغ (المعادلات)</vt:lpstr>
      <vt:lpstr>عوامل الحساب الأساسية</vt:lpstr>
      <vt:lpstr>أولوية العمليات</vt:lpstr>
      <vt:lpstr>إدخال الصيغ</vt:lpstr>
      <vt:lpstr>إدخال الصيغ</vt:lpstr>
      <vt:lpstr>الدوال</vt:lpstr>
      <vt:lpstr>الدوال</vt:lpstr>
      <vt:lpstr>الدوال</vt:lpstr>
      <vt:lpstr>الدوال</vt:lpstr>
      <vt:lpstr>الدوال</vt:lpstr>
      <vt:lpstr>الدوال</vt:lpstr>
      <vt:lpstr>الدوال</vt:lpstr>
      <vt:lpstr>الدوال</vt:lpstr>
      <vt:lpstr>الدوال</vt:lpstr>
      <vt:lpstr>الدوال</vt:lpstr>
      <vt:lpstr>التعامل مع المخططات البيانية</vt:lpstr>
      <vt:lpstr>المخططات البيانية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Excel</dc:title>
  <dc:creator>Arwa</dc:creator>
  <cp:lastModifiedBy>Arwa</cp:lastModifiedBy>
  <cp:revision>23</cp:revision>
  <dcterms:created xsi:type="dcterms:W3CDTF">2016-01-30T23:33:01Z</dcterms:created>
  <dcterms:modified xsi:type="dcterms:W3CDTF">2016-04-25T00:48:21Z</dcterms:modified>
</cp:coreProperties>
</file>