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68" r:id="rId13"/>
    <p:sldId id="269" r:id="rId14"/>
    <p:sldId id="270" r:id="rId15"/>
    <p:sldId id="275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694700-7E50-4DFA-A923-A06CF215543B}" type="doc">
      <dgm:prSet loTypeId="urn:microsoft.com/office/officeart/2005/8/layout/hierarchy5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ar-SA"/>
        </a:p>
      </dgm:t>
    </dgm:pt>
    <dgm:pt modelId="{7FBA84BD-09A1-446B-BC0F-63331493B4D4}">
      <dgm:prSet phldrT="[نص]" custT="1"/>
      <dgm:spPr/>
      <dgm:t>
        <a:bodyPr/>
        <a:lstStyle/>
        <a:p>
          <a:pPr rtl="1"/>
          <a:r>
            <a:rPr lang="ar-SA" sz="2400" dirty="0" smtClean="0">
              <a:solidFill>
                <a:schemeClr val="accent2">
                  <a:lumMod val="50000"/>
                </a:schemeClr>
              </a:solidFill>
            </a:rPr>
            <a:t>لها ثلاث قيم</a:t>
          </a:r>
          <a:endParaRPr lang="ar-SA" sz="2400" dirty="0">
            <a:solidFill>
              <a:schemeClr val="accent2">
                <a:lumMod val="50000"/>
              </a:schemeClr>
            </a:solidFill>
          </a:endParaRPr>
        </a:p>
      </dgm:t>
    </dgm:pt>
    <dgm:pt modelId="{CB810B21-AF23-4522-9B64-0298453D8528}" type="parTrans" cxnId="{3F02FC75-7034-4961-8C7A-F8D6B28AEAC1}">
      <dgm:prSet/>
      <dgm:spPr/>
      <dgm:t>
        <a:bodyPr/>
        <a:lstStyle/>
        <a:p>
          <a:pPr rtl="1"/>
          <a:endParaRPr lang="ar-SA"/>
        </a:p>
      </dgm:t>
    </dgm:pt>
    <dgm:pt modelId="{F425996E-8E24-46E7-BC8F-D57F43F6C853}" type="sibTrans" cxnId="{3F02FC75-7034-4961-8C7A-F8D6B28AEAC1}">
      <dgm:prSet/>
      <dgm:spPr/>
      <dgm:t>
        <a:bodyPr/>
        <a:lstStyle/>
        <a:p>
          <a:pPr rtl="1"/>
          <a:endParaRPr lang="ar-SA"/>
        </a:p>
      </dgm:t>
    </dgm:pt>
    <dgm:pt modelId="{5980FA61-7261-4383-812A-1C9EA76E484E}">
      <dgm:prSet phldrT="[نص]" custT="1"/>
      <dgm:spPr/>
      <dgm:t>
        <a:bodyPr/>
        <a:lstStyle/>
        <a:p>
          <a:pPr rtl="1"/>
          <a:r>
            <a:rPr lang="en-US" sz="1600" b="1" dirty="0" smtClean="0">
              <a:solidFill>
                <a:srgbClr val="C00000"/>
              </a:solidFill>
            </a:rPr>
            <a:t>0</a:t>
          </a:r>
          <a:endParaRPr lang="ar-SA" sz="1600" b="1" dirty="0" smtClean="0">
            <a:solidFill>
              <a:srgbClr val="C00000"/>
            </a:solidFill>
          </a:endParaRPr>
        </a:p>
        <a:p>
          <a:pPr rtl="1"/>
          <a:r>
            <a:rPr lang="ar-SA" sz="1600" dirty="0" smtClean="0"/>
            <a:t>في حالة تطابق النصوص</a:t>
          </a:r>
          <a:endParaRPr lang="ar-SA" sz="1600" dirty="0"/>
        </a:p>
      </dgm:t>
    </dgm:pt>
    <dgm:pt modelId="{CBAD23A1-E239-4758-A757-D06A44BB12DA}" type="parTrans" cxnId="{02D3DCE4-DAC1-4894-88C9-291C0E47F5FA}">
      <dgm:prSet/>
      <dgm:spPr/>
      <dgm:t>
        <a:bodyPr/>
        <a:lstStyle/>
        <a:p>
          <a:pPr rtl="1"/>
          <a:endParaRPr lang="ar-SA"/>
        </a:p>
      </dgm:t>
    </dgm:pt>
    <dgm:pt modelId="{03CC3F42-4FD3-4CA2-9C15-270A35F31502}" type="sibTrans" cxnId="{02D3DCE4-DAC1-4894-88C9-291C0E47F5FA}">
      <dgm:prSet/>
      <dgm:spPr/>
      <dgm:t>
        <a:bodyPr/>
        <a:lstStyle/>
        <a:p>
          <a:pPr rtl="1"/>
          <a:endParaRPr lang="ar-SA"/>
        </a:p>
      </dgm:t>
    </dgm:pt>
    <dgm:pt modelId="{347A0D16-3985-4EAA-A574-7E487EA4B238}">
      <dgm:prSet phldrT="[نص]" custT="1"/>
      <dgm:spPr/>
      <dgm:t>
        <a:bodyPr/>
        <a:lstStyle/>
        <a:p>
          <a:pPr rtl="1"/>
          <a:r>
            <a:rPr lang="en-US" sz="1600" b="1" dirty="0" smtClean="0">
              <a:solidFill>
                <a:srgbClr val="C00000"/>
              </a:solidFill>
            </a:rPr>
            <a:t>1</a:t>
          </a:r>
        </a:p>
        <a:p>
          <a:pPr rtl="1"/>
          <a:r>
            <a:rPr lang="ar-SA" sz="1600" dirty="0" smtClean="0"/>
            <a:t>في حالة النص الأول أصغر</a:t>
          </a:r>
        </a:p>
        <a:p>
          <a:pPr rtl="1"/>
          <a:r>
            <a:rPr lang="ar-SA" sz="1600" dirty="0" smtClean="0"/>
            <a:t> من النص الثاني</a:t>
          </a:r>
          <a:endParaRPr lang="ar-SA" sz="1600" dirty="0"/>
        </a:p>
      </dgm:t>
    </dgm:pt>
    <dgm:pt modelId="{E4E10139-3C71-4EBC-868C-64F6DB8249CD}" type="parTrans" cxnId="{42EC0FD3-AA18-41C9-A5C8-75007C3481F6}">
      <dgm:prSet/>
      <dgm:spPr/>
      <dgm:t>
        <a:bodyPr/>
        <a:lstStyle/>
        <a:p>
          <a:pPr rtl="1"/>
          <a:endParaRPr lang="ar-SA"/>
        </a:p>
      </dgm:t>
    </dgm:pt>
    <dgm:pt modelId="{4D44D427-A3A2-4FC9-9CEA-B6643424BA83}" type="sibTrans" cxnId="{42EC0FD3-AA18-41C9-A5C8-75007C3481F6}">
      <dgm:prSet/>
      <dgm:spPr/>
      <dgm:t>
        <a:bodyPr/>
        <a:lstStyle/>
        <a:p>
          <a:pPr rtl="1"/>
          <a:endParaRPr lang="ar-SA"/>
        </a:p>
      </dgm:t>
    </dgm:pt>
    <dgm:pt modelId="{29126149-63C2-43C1-AFC6-2F16409C40B0}">
      <dgm:prSet phldrT="[نص]" custT="1"/>
      <dgm:spPr/>
      <dgm:t>
        <a:bodyPr/>
        <a:lstStyle/>
        <a:p>
          <a:pPr rtl="1"/>
          <a:r>
            <a:rPr lang="en-US" sz="1600" b="1" dirty="0" smtClean="0">
              <a:solidFill>
                <a:srgbClr val="C00000"/>
              </a:solidFill>
            </a:rPr>
            <a:t>1</a:t>
          </a:r>
          <a:r>
            <a:rPr lang="ar-SA" sz="1600" b="1" dirty="0" smtClean="0">
              <a:solidFill>
                <a:srgbClr val="C00000"/>
              </a:solidFill>
            </a:rPr>
            <a:t>-</a:t>
          </a:r>
          <a:endParaRPr lang="en-US" sz="1600" b="1" dirty="0" smtClean="0">
            <a:solidFill>
              <a:srgbClr val="C00000"/>
            </a:solidFill>
          </a:endParaRPr>
        </a:p>
        <a:p>
          <a:pPr rtl="1"/>
          <a:r>
            <a:rPr lang="ar-SA" sz="1600" dirty="0" smtClean="0"/>
            <a:t>في حالة النص الأول أكبر</a:t>
          </a:r>
        </a:p>
        <a:p>
          <a:pPr rtl="1"/>
          <a:r>
            <a:rPr lang="ar-SA" sz="1600" dirty="0" smtClean="0"/>
            <a:t>من النص الثاني</a:t>
          </a:r>
        </a:p>
      </dgm:t>
    </dgm:pt>
    <dgm:pt modelId="{C903D7D5-FD7D-4FAC-8A2B-59A29133A33C}" type="parTrans" cxnId="{C1E1978A-44F5-407D-BE05-9BF1F85028C4}">
      <dgm:prSet/>
      <dgm:spPr/>
      <dgm:t>
        <a:bodyPr/>
        <a:lstStyle/>
        <a:p>
          <a:pPr rtl="1"/>
          <a:endParaRPr lang="ar-SA"/>
        </a:p>
      </dgm:t>
    </dgm:pt>
    <dgm:pt modelId="{BEB2634B-B2A0-446F-8125-706A4AA32EC0}" type="sibTrans" cxnId="{C1E1978A-44F5-407D-BE05-9BF1F85028C4}">
      <dgm:prSet/>
      <dgm:spPr/>
      <dgm:t>
        <a:bodyPr/>
        <a:lstStyle/>
        <a:p>
          <a:pPr rtl="1"/>
          <a:endParaRPr lang="ar-SA"/>
        </a:p>
      </dgm:t>
    </dgm:pt>
    <dgm:pt modelId="{3ADBF39C-FA74-418E-8405-8626CAED7BE9}" type="pres">
      <dgm:prSet presAssocID="{9E694700-7E50-4DFA-A923-A06CF215543B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EE42FCA-AEB6-4246-84CB-6A32BB03DED6}" type="pres">
      <dgm:prSet presAssocID="{9E694700-7E50-4DFA-A923-A06CF215543B}" presName="hierFlow" presStyleCnt="0"/>
      <dgm:spPr/>
    </dgm:pt>
    <dgm:pt modelId="{E5708607-25C2-44DE-AEF2-E96022827709}" type="pres">
      <dgm:prSet presAssocID="{9E694700-7E50-4DFA-A923-A06CF215543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488611-678F-4D92-84A8-D51E018BF679}" type="pres">
      <dgm:prSet presAssocID="{7FBA84BD-09A1-446B-BC0F-63331493B4D4}" presName="Name17" presStyleCnt="0"/>
      <dgm:spPr/>
    </dgm:pt>
    <dgm:pt modelId="{7E8CDBFF-B74E-4324-8DC9-212DDAD4C76F}" type="pres">
      <dgm:prSet presAssocID="{7FBA84BD-09A1-446B-BC0F-63331493B4D4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5C6BE18-978F-4018-BEAD-186E74B0A21D}" type="pres">
      <dgm:prSet presAssocID="{7FBA84BD-09A1-446B-BC0F-63331493B4D4}" presName="hierChild2" presStyleCnt="0"/>
      <dgm:spPr/>
    </dgm:pt>
    <dgm:pt modelId="{9B523659-355F-4024-ACDF-FDB60D8FA22A}" type="pres">
      <dgm:prSet presAssocID="{CBAD23A1-E239-4758-A757-D06A44BB12DA}" presName="Name25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5D8C1DDF-A731-46F2-B2F5-33DF6AD75730}" type="pres">
      <dgm:prSet presAssocID="{CBAD23A1-E239-4758-A757-D06A44BB12DA}" presName="connTx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360ED368-8CD0-447E-A8CA-E8D278A10CDF}" type="pres">
      <dgm:prSet presAssocID="{5980FA61-7261-4383-812A-1C9EA76E484E}" presName="Name30" presStyleCnt="0"/>
      <dgm:spPr/>
    </dgm:pt>
    <dgm:pt modelId="{4DCD0600-2F0B-4542-845C-0EE1E3F325DA}" type="pres">
      <dgm:prSet presAssocID="{5980FA61-7261-4383-812A-1C9EA76E484E}" presName="level2Shape" presStyleLbl="node2" presStyleIdx="0" presStyleCnt="3"/>
      <dgm:spPr/>
      <dgm:t>
        <a:bodyPr/>
        <a:lstStyle/>
        <a:p>
          <a:pPr rtl="1"/>
          <a:endParaRPr lang="ar-SA"/>
        </a:p>
      </dgm:t>
    </dgm:pt>
    <dgm:pt modelId="{F0CEA8D9-E048-412D-BB46-EB9017DE3B59}" type="pres">
      <dgm:prSet presAssocID="{5980FA61-7261-4383-812A-1C9EA76E484E}" presName="hierChild3" presStyleCnt="0"/>
      <dgm:spPr/>
    </dgm:pt>
    <dgm:pt modelId="{C23453E9-3893-4DD5-8849-2BCF4CFC2CD9}" type="pres">
      <dgm:prSet presAssocID="{E4E10139-3C71-4EBC-868C-64F6DB8249CD}" presName="Name25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E185B6D5-93D6-47C4-98C6-0A247CC37E71}" type="pres">
      <dgm:prSet presAssocID="{E4E10139-3C71-4EBC-868C-64F6DB8249CD}" presName="connTx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58015767-E9FE-4F2C-B6DD-3EB433DEF9C0}" type="pres">
      <dgm:prSet presAssocID="{347A0D16-3985-4EAA-A574-7E487EA4B238}" presName="Name30" presStyleCnt="0"/>
      <dgm:spPr/>
    </dgm:pt>
    <dgm:pt modelId="{67E205DD-411C-4CE1-9ADE-269C25CDCD4B}" type="pres">
      <dgm:prSet presAssocID="{347A0D16-3985-4EAA-A574-7E487EA4B238}" presName="level2Shape" presStyleLbl="node2" presStyleIdx="1" presStyleCnt="3"/>
      <dgm:spPr/>
      <dgm:t>
        <a:bodyPr/>
        <a:lstStyle/>
        <a:p>
          <a:pPr rtl="1"/>
          <a:endParaRPr lang="ar-SA"/>
        </a:p>
      </dgm:t>
    </dgm:pt>
    <dgm:pt modelId="{310AABBB-7F90-4391-A017-465CE3859BC1}" type="pres">
      <dgm:prSet presAssocID="{347A0D16-3985-4EAA-A574-7E487EA4B238}" presName="hierChild3" presStyleCnt="0"/>
      <dgm:spPr/>
    </dgm:pt>
    <dgm:pt modelId="{B8991B7F-87F5-411A-BFA9-7DA1788B5F6D}" type="pres">
      <dgm:prSet presAssocID="{C903D7D5-FD7D-4FAC-8A2B-59A29133A33C}" presName="Name25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D0CF50FB-B241-4C76-BDE3-E5E5D3C8E6D2}" type="pres">
      <dgm:prSet presAssocID="{C903D7D5-FD7D-4FAC-8A2B-59A29133A33C}" presName="connTx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C6262A59-15F4-43C9-9ECA-E30D5CC85737}" type="pres">
      <dgm:prSet presAssocID="{29126149-63C2-43C1-AFC6-2F16409C40B0}" presName="Name30" presStyleCnt="0"/>
      <dgm:spPr/>
    </dgm:pt>
    <dgm:pt modelId="{AE25842D-D481-4E16-852E-22F21999994A}" type="pres">
      <dgm:prSet presAssocID="{29126149-63C2-43C1-AFC6-2F16409C40B0}" presName="level2Shape" presStyleLbl="node2" presStyleIdx="2" presStyleCnt="3"/>
      <dgm:spPr/>
      <dgm:t>
        <a:bodyPr/>
        <a:lstStyle/>
        <a:p>
          <a:pPr rtl="1"/>
          <a:endParaRPr lang="ar-SA"/>
        </a:p>
      </dgm:t>
    </dgm:pt>
    <dgm:pt modelId="{DD282F28-5698-4F7D-B7C3-A4860359036D}" type="pres">
      <dgm:prSet presAssocID="{29126149-63C2-43C1-AFC6-2F16409C40B0}" presName="hierChild3" presStyleCnt="0"/>
      <dgm:spPr/>
    </dgm:pt>
    <dgm:pt modelId="{67DEAFC1-B225-4138-9572-0E8A40B0EEB8}" type="pres">
      <dgm:prSet presAssocID="{9E694700-7E50-4DFA-A923-A06CF215543B}" presName="bgShapesFlow" presStyleCnt="0"/>
      <dgm:spPr/>
    </dgm:pt>
  </dgm:ptLst>
  <dgm:cxnLst>
    <dgm:cxn modelId="{BF3C62F1-EEA9-4FBD-82E8-92AD1A72C8D6}" type="presOf" srcId="{9E694700-7E50-4DFA-A923-A06CF215543B}" destId="{3ADBF39C-FA74-418E-8405-8626CAED7BE9}" srcOrd="0" destOrd="0" presId="urn:microsoft.com/office/officeart/2005/8/layout/hierarchy5"/>
    <dgm:cxn modelId="{5F2EF757-D109-4E56-B74F-4AE3D8EB63DC}" type="presOf" srcId="{E4E10139-3C71-4EBC-868C-64F6DB8249CD}" destId="{E185B6D5-93D6-47C4-98C6-0A247CC37E71}" srcOrd="1" destOrd="0" presId="urn:microsoft.com/office/officeart/2005/8/layout/hierarchy5"/>
    <dgm:cxn modelId="{90C7ECBD-5B13-43CE-8E2B-74D97D94BC38}" type="presOf" srcId="{E4E10139-3C71-4EBC-868C-64F6DB8249CD}" destId="{C23453E9-3893-4DD5-8849-2BCF4CFC2CD9}" srcOrd="0" destOrd="0" presId="urn:microsoft.com/office/officeart/2005/8/layout/hierarchy5"/>
    <dgm:cxn modelId="{C1E1978A-44F5-407D-BE05-9BF1F85028C4}" srcId="{7FBA84BD-09A1-446B-BC0F-63331493B4D4}" destId="{29126149-63C2-43C1-AFC6-2F16409C40B0}" srcOrd="2" destOrd="0" parTransId="{C903D7D5-FD7D-4FAC-8A2B-59A29133A33C}" sibTransId="{BEB2634B-B2A0-446F-8125-706A4AA32EC0}"/>
    <dgm:cxn modelId="{61EFA64B-02C7-4137-A2B3-900F1CE98133}" type="presOf" srcId="{C903D7D5-FD7D-4FAC-8A2B-59A29133A33C}" destId="{B8991B7F-87F5-411A-BFA9-7DA1788B5F6D}" srcOrd="0" destOrd="0" presId="urn:microsoft.com/office/officeart/2005/8/layout/hierarchy5"/>
    <dgm:cxn modelId="{A21FB073-D243-4C63-829F-C4BBB06E4239}" type="presOf" srcId="{CBAD23A1-E239-4758-A757-D06A44BB12DA}" destId="{9B523659-355F-4024-ACDF-FDB60D8FA22A}" srcOrd="0" destOrd="0" presId="urn:microsoft.com/office/officeart/2005/8/layout/hierarchy5"/>
    <dgm:cxn modelId="{02D3DCE4-DAC1-4894-88C9-291C0E47F5FA}" srcId="{7FBA84BD-09A1-446B-BC0F-63331493B4D4}" destId="{5980FA61-7261-4383-812A-1C9EA76E484E}" srcOrd="0" destOrd="0" parTransId="{CBAD23A1-E239-4758-A757-D06A44BB12DA}" sibTransId="{03CC3F42-4FD3-4CA2-9C15-270A35F31502}"/>
    <dgm:cxn modelId="{D23AFBA2-F3E0-41D6-87FF-3727D376C61E}" type="presOf" srcId="{7FBA84BD-09A1-446B-BC0F-63331493B4D4}" destId="{7E8CDBFF-B74E-4324-8DC9-212DDAD4C76F}" srcOrd="0" destOrd="0" presId="urn:microsoft.com/office/officeart/2005/8/layout/hierarchy5"/>
    <dgm:cxn modelId="{3F02FC75-7034-4961-8C7A-F8D6B28AEAC1}" srcId="{9E694700-7E50-4DFA-A923-A06CF215543B}" destId="{7FBA84BD-09A1-446B-BC0F-63331493B4D4}" srcOrd="0" destOrd="0" parTransId="{CB810B21-AF23-4522-9B64-0298453D8528}" sibTransId="{F425996E-8E24-46E7-BC8F-D57F43F6C853}"/>
    <dgm:cxn modelId="{A75A0B75-64AD-423A-9B2A-934A9E9FDB8E}" type="presOf" srcId="{29126149-63C2-43C1-AFC6-2F16409C40B0}" destId="{AE25842D-D481-4E16-852E-22F21999994A}" srcOrd="0" destOrd="0" presId="urn:microsoft.com/office/officeart/2005/8/layout/hierarchy5"/>
    <dgm:cxn modelId="{22C57580-3481-420D-9C4A-07A2999CF2F2}" type="presOf" srcId="{5980FA61-7261-4383-812A-1C9EA76E484E}" destId="{4DCD0600-2F0B-4542-845C-0EE1E3F325DA}" srcOrd="0" destOrd="0" presId="urn:microsoft.com/office/officeart/2005/8/layout/hierarchy5"/>
    <dgm:cxn modelId="{A9BC20AD-D2A4-4509-A6CE-306DF5CCEFF7}" type="presOf" srcId="{347A0D16-3985-4EAA-A574-7E487EA4B238}" destId="{67E205DD-411C-4CE1-9ADE-269C25CDCD4B}" srcOrd="0" destOrd="0" presId="urn:microsoft.com/office/officeart/2005/8/layout/hierarchy5"/>
    <dgm:cxn modelId="{B9F0C32A-EE20-471F-B807-664817B330EC}" type="presOf" srcId="{C903D7D5-FD7D-4FAC-8A2B-59A29133A33C}" destId="{D0CF50FB-B241-4C76-BDE3-E5E5D3C8E6D2}" srcOrd="1" destOrd="0" presId="urn:microsoft.com/office/officeart/2005/8/layout/hierarchy5"/>
    <dgm:cxn modelId="{42EC0FD3-AA18-41C9-A5C8-75007C3481F6}" srcId="{7FBA84BD-09A1-446B-BC0F-63331493B4D4}" destId="{347A0D16-3985-4EAA-A574-7E487EA4B238}" srcOrd="1" destOrd="0" parTransId="{E4E10139-3C71-4EBC-868C-64F6DB8249CD}" sibTransId="{4D44D427-A3A2-4FC9-9CEA-B6643424BA83}"/>
    <dgm:cxn modelId="{05F92D23-61CF-4A49-AA56-548FD4C6FC87}" type="presOf" srcId="{CBAD23A1-E239-4758-A757-D06A44BB12DA}" destId="{5D8C1DDF-A731-46F2-B2F5-33DF6AD75730}" srcOrd="1" destOrd="0" presId="urn:microsoft.com/office/officeart/2005/8/layout/hierarchy5"/>
    <dgm:cxn modelId="{0382E985-4D0E-4AF8-92B0-8389144FA808}" type="presParOf" srcId="{3ADBF39C-FA74-418E-8405-8626CAED7BE9}" destId="{AEE42FCA-AEB6-4246-84CB-6A32BB03DED6}" srcOrd="0" destOrd="0" presId="urn:microsoft.com/office/officeart/2005/8/layout/hierarchy5"/>
    <dgm:cxn modelId="{A68514DC-2B53-47AB-8672-4D649655AB39}" type="presParOf" srcId="{AEE42FCA-AEB6-4246-84CB-6A32BB03DED6}" destId="{E5708607-25C2-44DE-AEF2-E96022827709}" srcOrd="0" destOrd="0" presId="urn:microsoft.com/office/officeart/2005/8/layout/hierarchy5"/>
    <dgm:cxn modelId="{0D323BC9-E5AC-427E-9C32-3330711FAF27}" type="presParOf" srcId="{E5708607-25C2-44DE-AEF2-E96022827709}" destId="{78488611-678F-4D92-84A8-D51E018BF679}" srcOrd="0" destOrd="0" presId="urn:microsoft.com/office/officeart/2005/8/layout/hierarchy5"/>
    <dgm:cxn modelId="{E55BE22B-10D7-4BDE-8071-7A6570E69805}" type="presParOf" srcId="{78488611-678F-4D92-84A8-D51E018BF679}" destId="{7E8CDBFF-B74E-4324-8DC9-212DDAD4C76F}" srcOrd="0" destOrd="0" presId="urn:microsoft.com/office/officeart/2005/8/layout/hierarchy5"/>
    <dgm:cxn modelId="{D68139D5-A104-4CFB-B589-8090F8BB2479}" type="presParOf" srcId="{78488611-678F-4D92-84A8-D51E018BF679}" destId="{C5C6BE18-978F-4018-BEAD-186E74B0A21D}" srcOrd="1" destOrd="0" presId="urn:microsoft.com/office/officeart/2005/8/layout/hierarchy5"/>
    <dgm:cxn modelId="{E59B2E47-6887-413F-B843-81AC2BFDC875}" type="presParOf" srcId="{C5C6BE18-978F-4018-BEAD-186E74B0A21D}" destId="{9B523659-355F-4024-ACDF-FDB60D8FA22A}" srcOrd="0" destOrd="0" presId="urn:microsoft.com/office/officeart/2005/8/layout/hierarchy5"/>
    <dgm:cxn modelId="{2235153D-BDB0-48EB-BDAE-72E0CC685CBD}" type="presParOf" srcId="{9B523659-355F-4024-ACDF-FDB60D8FA22A}" destId="{5D8C1DDF-A731-46F2-B2F5-33DF6AD75730}" srcOrd="0" destOrd="0" presId="urn:microsoft.com/office/officeart/2005/8/layout/hierarchy5"/>
    <dgm:cxn modelId="{BCE383B8-21F1-4542-B3A8-BB85FADC1776}" type="presParOf" srcId="{C5C6BE18-978F-4018-BEAD-186E74B0A21D}" destId="{360ED368-8CD0-447E-A8CA-E8D278A10CDF}" srcOrd="1" destOrd="0" presId="urn:microsoft.com/office/officeart/2005/8/layout/hierarchy5"/>
    <dgm:cxn modelId="{1910720C-6089-46F8-BC85-78F184D21243}" type="presParOf" srcId="{360ED368-8CD0-447E-A8CA-E8D278A10CDF}" destId="{4DCD0600-2F0B-4542-845C-0EE1E3F325DA}" srcOrd="0" destOrd="0" presId="urn:microsoft.com/office/officeart/2005/8/layout/hierarchy5"/>
    <dgm:cxn modelId="{B9E01D7C-CCE6-43C2-BD12-B2F43ECF1E9D}" type="presParOf" srcId="{360ED368-8CD0-447E-A8CA-E8D278A10CDF}" destId="{F0CEA8D9-E048-412D-BB46-EB9017DE3B59}" srcOrd="1" destOrd="0" presId="urn:microsoft.com/office/officeart/2005/8/layout/hierarchy5"/>
    <dgm:cxn modelId="{78AF5559-0798-4BFB-AE1B-87EE0960EF22}" type="presParOf" srcId="{C5C6BE18-978F-4018-BEAD-186E74B0A21D}" destId="{C23453E9-3893-4DD5-8849-2BCF4CFC2CD9}" srcOrd="2" destOrd="0" presId="urn:microsoft.com/office/officeart/2005/8/layout/hierarchy5"/>
    <dgm:cxn modelId="{0B671DA0-1160-4BF0-A2B8-B04AA1B10142}" type="presParOf" srcId="{C23453E9-3893-4DD5-8849-2BCF4CFC2CD9}" destId="{E185B6D5-93D6-47C4-98C6-0A247CC37E71}" srcOrd="0" destOrd="0" presId="urn:microsoft.com/office/officeart/2005/8/layout/hierarchy5"/>
    <dgm:cxn modelId="{54D92B05-761A-4D7C-9839-6B0433FBA4AD}" type="presParOf" srcId="{C5C6BE18-978F-4018-BEAD-186E74B0A21D}" destId="{58015767-E9FE-4F2C-B6DD-3EB433DEF9C0}" srcOrd="3" destOrd="0" presId="urn:microsoft.com/office/officeart/2005/8/layout/hierarchy5"/>
    <dgm:cxn modelId="{EC0B89A0-3FFD-44AB-A5C0-89CD39279149}" type="presParOf" srcId="{58015767-E9FE-4F2C-B6DD-3EB433DEF9C0}" destId="{67E205DD-411C-4CE1-9ADE-269C25CDCD4B}" srcOrd="0" destOrd="0" presId="urn:microsoft.com/office/officeart/2005/8/layout/hierarchy5"/>
    <dgm:cxn modelId="{5FA54B78-6F26-43B2-8DD8-42DD71FC7DD9}" type="presParOf" srcId="{58015767-E9FE-4F2C-B6DD-3EB433DEF9C0}" destId="{310AABBB-7F90-4391-A017-465CE3859BC1}" srcOrd="1" destOrd="0" presId="urn:microsoft.com/office/officeart/2005/8/layout/hierarchy5"/>
    <dgm:cxn modelId="{3EFB57F1-419F-42BE-997D-B44BE6D8575A}" type="presParOf" srcId="{C5C6BE18-978F-4018-BEAD-186E74B0A21D}" destId="{B8991B7F-87F5-411A-BFA9-7DA1788B5F6D}" srcOrd="4" destOrd="0" presId="urn:microsoft.com/office/officeart/2005/8/layout/hierarchy5"/>
    <dgm:cxn modelId="{492CE021-1E89-4C25-90C8-A55F434A8A17}" type="presParOf" srcId="{B8991B7F-87F5-411A-BFA9-7DA1788B5F6D}" destId="{D0CF50FB-B241-4C76-BDE3-E5E5D3C8E6D2}" srcOrd="0" destOrd="0" presId="urn:microsoft.com/office/officeart/2005/8/layout/hierarchy5"/>
    <dgm:cxn modelId="{D3CFD054-733D-4430-A6C7-A5F22565A3AA}" type="presParOf" srcId="{C5C6BE18-978F-4018-BEAD-186E74B0A21D}" destId="{C6262A59-15F4-43C9-9ECA-E30D5CC85737}" srcOrd="5" destOrd="0" presId="urn:microsoft.com/office/officeart/2005/8/layout/hierarchy5"/>
    <dgm:cxn modelId="{C1AA2D63-0EE9-432B-B32D-730937723088}" type="presParOf" srcId="{C6262A59-15F4-43C9-9ECA-E30D5CC85737}" destId="{AE25842D-D481-4E16-852E-22F21999994A}" srcOrd="0" destOrd="0" presId="urn:microsoft.com/office/officeart/2005/8/layout/hierarchy5"/>
    <dgm:cxn modelId="{C71A4393-AAFF-4EE9-B6FF-3DD1E2DD7FDB}" type="presParOf" srcId="{C6262A59-15F4-43C9-9ECA-E30D5CC85737}" destId="{DD282F28-5698-4F7D-B7C3-A4860359036D}" srcOrd="1" destOrd="0" presId="urn:microsoft.com/office/officeart/2005/8/layout/hierarchy5"/>
    <dgm:cxn modelId="{17ADC20E-CA71-4165-8D0C-191602B3BFBC}" type="presParOf" srcId="{3ADBF39C-FA74-418E-8405-8626CAED7BE9}" destId="{67DEAFC1-B225-4138-9572-0E8A40B0EEB8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CDBFF-B74E-4324-8DC9-212DDAD4C76F}">
      <dsp:nvSpPr>
        <dsp:cNvPr id="0" name=""/>
        <dsp:cNvSpPr/>
      </dsp:nvSpPr>
      <dsp:spPr>
        <a:xfrm>
          <a:off x="3580227" y="1289458"/>
          <a:ext cx="2239395" cy="11196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>
              <a:solidFill>
                <a:schemeClr val="accent2">
                  <a:lumMod val="50000"/>
                </a:schemeClr>
              </a:solidFill>
            </a:rPr>
            <a:t>لها ثلاث قيم</a:t>
          </a:r>
          <a:endParaRPr lang="ar-SA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613022" y="1322253"/>
        <a:ext cx="2173805" cy="1054107"/>
      </dsp:txXfrm>
    </dsp:sp>
    <dsp:sp modelId="{9B523659-355F-4024-ACDF-FDB60D8FA22A}">
      <dsp:nvSpPr>
        <dsp:cNvPr id="0" name=""/>
        <dsp:cNvSpPr/>
      </dsp:nvSpPr>
      <dsp:spPr>
        <a:xfrm rot="14110531">
          <a:off x="2348059" y="1178234"/>
          <a:ext cx="156857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568576" y="2724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 rot="10800000">
        <a:off x="3093133" y="1166266"/>
        <a:ext cx="78428" cy="78428"/>
      </dsp:txXfrm>
    </dsp:sp>
    <dsp:sp modelId="{4DCD0600-2F0B-4542-845C-0EE1E3F325DA}">
      <dsp:nvSpPr>
        <dsp:cNvPr id="0" name=""/>
        <dsp:cNvSpPr/>
      </dsp:nvSpPr>
      <dsp:spPr>
        <a:xfrm>
          <a:off x="445073" y="1805"/>
          <a:ext cx="2239395" cy="11196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C00000"/>
              </a:solidFill>
            </a:rPr>
            <a:t>0</a:t>
          </a:r>
          <a:endParaRPr lang="ar-SA" sz="1600" b="1" kern="1200" dirty="0" smtClean="0">
            <a:solidFill>
              <a:srgbClr val="C00000"/>
            </a:solidFill>
          </a:endParaRP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في حالة تطابق النصوص</a:t>
          </a:r>
          <a:endParaRPr lang="ar-SA" sz="1600" kern="1200" dirty="0"/>
        </a:p>
      </dsp:txBody>
      <dsp:txXfrm>
        <a:off x="477868" y="34600"/>
        <a:ext cx="2173805" cy="1054107"/>
      </dsp:txXfrm>
    </dsp:sp>
    <dsp:sp modelId="{C23453E9-3893-4DD5-8849-2BCF4CFC2CD9}">
      <dsp:nvSpPr>
        <dsp:cNvPr id="0" name=""/>
        <dsp:cNvSpPr/>
      </dsp:nvSpPr>
      <dsp:spPr>
        <a:xfrm rot="10800000">
          <a:off x="2684468" y="1822060"/>
          <a:ext cx="89575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895758" y="2724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 rot="10800000">
        <a:off x="3109954" y="1826913"/>
        <a:ext cx="44787" cy="44787"/>
      </dsp:txXfrm>
    </dsp:sp>
    <dsp:sp modelId="{67E205DD-411C-4CE1-9ADE-269C25CDCD4B}">
      <dsp:nvSpPr>
        <dsp:cNvPr id="0" name=""/>
        <dsp:cNvSpPr/>
      </dsp:nvSpPr>
      <dsp:spPr>
        <a:xfrm>
          <a:off x="445073" y="1289458"/>
          <a:ext cx="2239395" cy="11196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C00000"/>
              </a:solidFill>
            </a:rPr>
            <a:t>1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في حالة النص الأول أصغر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 من النص الثاني</a:t>
          </a:r>
          <a:endParaRPr lang="ar-SA" sz="1600" kern="1200" dirty="0"/>
        </a:p>
      </dsp:txBody>
      <dsp:txXfrm>
        <a:off x="477868" y="1322253"/>
        <a:ext cx="2173805" cy="1054107"/>
      </dsp:txXfrm>
    </dsp:sp>
    <dsp:sp modelId="{B8991B7F-87F5-411A-BFA9-7DA1788B5F6D}">
      <dsp:nvSpPr>
        <dsp:cNvPr id="0" name=""/>
        <dsp:cNvSpPr/>
      </dsp:nvSpPr>
      <dsp:spPr>
        <a:xfrm rot="7489469">
          <a:off x="2348059" y="2465887"/>
          <a:ext cx="156857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568576" y="2724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 rot="10800000">
        <a:off x="3093133" y="2453918"/>
        <a:ext cx="78428" cy="78428"/>
      </dsp:txXfrm>
    </dsp:sp>
    <dsp:sp modelId="{AE25842D-D481-4E16-852E-22F21999994A}">
      <dsp:nvSpPr>
        <dsp:cNvPr id="0" name=""/>
        <dsp:cNvSpPr/>
      </dsp:nvSpPr>
      <dsp:spPr>
        <a:xfrm>
          <a:off x="445073" y="2577110"/>
          <a:ext cx="2239395" cy="11196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C00000"/>
              </a:solidFill>
            </a:rPr>
            <a:t>1</a:t>
          </a:r>
          <a:r>
            <a:rPr lang="ar-SA" sz="1600" b="1" kern="1200" dirty="0" smtClean="0">
              <a:solidFill>
                <a:srgbClr val="C00000"/>
              </a:solidFill>
            </a:rPr>
            <a:t>-</a:t>
          </a:r>
          <a:endParaRPr lang="en-US" sz="1600" b="1" kern="1200" dirty="0" smtClean="0">
            <a:solidFill>
              <a:srgbClr val="C00000"/>
            </a:solidFill>
          </a:endParaRP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في حالة النص الأول أكبر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من النص الثاني</a:t>
          </a:r>
        </a:p>
      </dsp:txBody>
      <dsp:txXfrm>
        <a:off x="477868" y="2609905"/>
        <a:ext cx="2173805" cy="1054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D1F7FE-DF21-4A68-B6B1-54E88DEF929C}" type="datetimeFigureOut">
              <a:rPr lang="ar-SA" smtClean="0"/>
              <a:t>24/10/38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23FDD71-EC05-469E-8024-E4BC496681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03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FDD71-EC05-469E-8024-E4BC496681EE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00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FDD71-EC05-469E-8024-E4BC496681EE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5594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FB760D6-2866-43CD-B5DD-7347CA84FF4E}" type="datetime1">
              <a:rPr lang="ar-SA" smtClean="0"/>
              <a:t>24/10/38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78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D874-410E-4C6E-A65E-A5F8E25AB72C}" type="datetime1">
              <a:rPr lang="ar-SA" smtClean="0"/>
              <a:t>24/10/38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324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5056-2B2D-4875-9815-24896631C03C}" type="datetime1">
              <a:rPr lang="ar-SA" smtClean="0"/>
              <a:t>24/10/38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39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7509-8B9E-4FDA-8C1B-038DFD0005EA}" type="datetime1">
              <a:rPr lang="ar-SA" smtClean="0"/>
              <a:t>24/10/38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6888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EDB-4C7D-4D0A-95B5-C1A8BDF6EB7B}" type="datetime1">
              <a:rPr lang="ar-SA" smtClean="0"/>
              <a:t>24/10/38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63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36BE-10CE-42D9-927C-D8C25D249D17}" type="datetime1">
              <a:rPr lang="ar-SA" smtClean="0"/>
              <a:t>24/10/38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580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EB38-F516-48D5-8D53-B321F98A1A58}" type="datetime1">
              <a:rPr lang="ar-SA" smtClean="0"/>
              <a:t>24/10/38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294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4C1A-9FAA-41C1-BF46-DEEF337007CD}" type="datetime1">
              <a:rPr lang="ar-SA" smtClean="0"/>
              <a:t>24/10/38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965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14A-D718-435E-9160-706BC5D66ED1}" type="datetime1">
              <a:rPr lang="ar-SA" smtClean="0"/>
              <a:t>24/10/38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331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E7EF-1BE2-492C-8A31-C0DB6A2A6328}" type="datetime1">
              <a:rPr lang="ar-SA" smtClean="0"/>
              <a:t>24/10/38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900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74DC-0460-4D31-B93B-B06B31FC51BA}" type="datetime1">
              <a:rPr lang="ar-SA" smtClean="0"/>
              <a:t>24/10/38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645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2E47BB91-A665-4471-A2F4-4456A596AB99}" type="datetime1">
              <a:rPr lang="ar-SA" smtClean="0"/>
              <a:t>24/10/38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t.munira al-kanfry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2692CCCC-5379-4266-81A6-5B3778841524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6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377" rtl="1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377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57" algn="r" defTabSz="914377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r" defTabSz="91437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التعامل مع النصوص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string</a:t>
            </a:r>
            <a:endParaRPr lang="ar-SA" sz="7200" b="1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</a:t>
            </a:fld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72008" y="6453336"/>
            <a:ext cx="26997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T/Arwa Al-Sarami</a:t>
            </a:r>
            <a:endParaRPr lang="ar-SA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4378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Trim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Trim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دالة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حذف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المسافة الموجودة داخل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النصوص.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(سواء كانت المسافة في بداية النص أو نهايته).</a:t>
            </a:r>
            <a:endParaRPr lang="ar-SA" b="1" dirty="0" smtClean="0">
              <a:solidFill>
                <a:schemeClr val="accent3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10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4659503"/>
            <a:ext cx="3384376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x as string</a:t>
            </a:r>
            <a:r>
              <a:rPr lang="en-US" b="1" dirty="0" smtClean="0"/>
              <a:t>=“  </a:t>
            </a:r>
            <a:r>
              <a:rPr lang="en-US" b="1" dirty="0" err="1" smtClean="0"/>
              <a:t>maha</a:t>
            </a:r>
            <a:r>
              <a:rPr lang="en-US" b="1" dirty="0" smtClean="0"/>
              <a:t> "</a:t>
            </a:r>
            <a:endParaRPr lang="en-US" dirty="0"/>
          </a:p>
          <a:p>
            <a:pPr algn="l"/>
            <a:r>
              <a:rPr lang="en-US" b="1" dirty="0" smtClean="0"/>
              <a:t>Label1.text=</a:t>
            </a:r>
            <a:r>
              <a:rPr lang="en-US" b="1" dirty="0" err="1" smtClean="0"/>
              <a:t>x.trim</a:t>
            </a:r>
            <a:r>
              <a:rPr lang="en-US" b="1" dirty="0" smtClean="0"/>
              <a:t>( 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13259" y="4659502"/>
            <a:ext cx="2448272" cy="1055753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err="1" smtClean="0"/>
              <a:t>maha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218570" y="4094868"/>
            <a:ext cx="4945718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236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74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Replace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Replace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/>
              <a:t>دالة استبدال </a:t>
            </a:r>
            <a:r>
              <a:rPr lang="ar-SA" b="1" dirty="0" smtClean="0"/>
              <a:t>النص المسبق بالنص الجديد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11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4665320"/>
            <a:ext cx="4206231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x1 as string</a:t>
            </a:r>
            <a:r>
              <a:rPr lang="en-US" b="1" dirty="0" smtClean="0"/>
              <a:t>=“</a:t>
            </a:r>
            <a:r>
              <a:rPr lang="en-US" b="1" dirty="0" err="1" smtClean="0"/>
              <a:t>sara</a:t>
            </a:r>
            <a:r>
              <a:rPr lang="en-US" b="1" dirty="0" smtClean="0"/>
              <a:t> </a:t>
            </a:r>
            <a:r>
              <a:rPr lang="en-US" b="1" dirty="0"/>
              <a:t>"</a:t>
            </a:r>
            <a:endParaRPr lang="en-US" dirty="0"/>
          </a:p>
          <a:p>
            <a:pPr algn="l"/>
            <a:r>
              <a:rPr lang="en-US" b="1" dirty="0"/>
              <a:t>Label1.text=x1.replace</a:t>
            </a:r>
            <a:r>
              <a:rPr lang="en-US" b="1" dirty="0" smtClean="0"/>
              <a:t>(“</a:t>
            </a:r>
            <a:r>
              <a:rPr lang="en-US" b="1" dirty="0" err="1" smtClean="0"/>
              <a:t>sara</a:t>
            </a:r>
            <a:r>
              <a:rPr lang="en-US" b="1" dirty="0" smtClean="0"/>
              <a:t>",“</a:t>
            </a:r>
            <a:r>
              <a:rPr lang="en-US" b="1" dirty="0" err="1" smtClean="0"/>
              <a:t>arwa</a:t>
            </a:r>
            <a:r>
              <a:rPr lang="en-US" b="1" dirty="0" smtClean="0"/>
              <a:t>")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09878" y="4665320"/>
            <a:ext cx="2448272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err="1" smtClean="0"/>
              <a:t>arwa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627806" y="4089256"/>
            <a:ext cx="4320457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484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8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Padleft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Padleft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/>
              <a:t>دالة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وضع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مسافة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اليسار.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(وضعها </a:t>
            </a:r>
            <a:r>
              <a:rPr lang="ar-SA" b="1" dirty="0">
                <a:solidFill>
                  <a:schemeClr val="accent3">
                    <a:lumMod val="75000"/>
                  </a:schemeClr>
                </a:solidFill>
              </a:rPr>
              <a:t>ب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استخدام 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أي نوع من الرموز)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12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76678" y="4653136"/>
            <a:ext cx="3744416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n1 as string</a:t>
            </a:r>
            <a:r>
              <a:rPr lang="en-US" b="1" dirty="0" smtClean="0"/>
              <a:t>=“</a:t>
            </a:r>
            <a:r>
              <a:rPr lang="en-US" b="1" dirty="0" err="1" smtClean="0"/>
              <a:t>arwa</a:t>
            </a:r>
            <a:r>
              <a:rPr lang="en-US" b="1" dirty="0" smtClean="0"/>
              <a:t>"</a:t>
            </a:r>
            <a:endParaRPr lang="en-US" dirty="0"/>
          </a:p>
          <a:p>
            <a:pPr algn="l"/>
            <a:r>
              <a:rPr lang="en-US" b="1" dirty="0"/>
              <a:t>Label1.text=n1.padleft(10</a:t>
            </a:r>
            <a:r>
              <a:rPr lang="en-US" b="1" dirty="0" smtClean="0"/>
              <a:t>,”$”)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09878" y="4653136"/>
            <a:ext cx="2448272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smtClean="0"/>
              <a:t>$$$$$$</a:t>
            </a:r>
            <a:r>
              <a:rPr lang="en-US" sz="2400" b="1" dirty="0" err="1" smtClean="0"/>
              <a:t>arwa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300052" y="4077072"/>
            <a:ext cx="4720220" cy="576064"/>
          </a:xfrm>
          <a:prstGeom prst="uturnArrow">
            <a:avLst>
              <a:gd name="adj1" fmla="val 12599"/>
              <a:gd name="adj2" fmla="val 25000"/>
              <a:gd name="adj3" fmla="val 25000"/>
              <a:gd name="adj4" fmla="val 43750"/>
              <a:gd name="adj5" fmla="val 9484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00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Padright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1800" b="1" dirty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Padright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/>
              <a:t>دالة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وضع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مسافة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اليمين.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(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وضعها </a:t>
            </a:r>
            <a:r>
              <a:rPr lang="ar-SA" b="1" dirty="0">
                <a:solidFill>
                  <a:schemeClr val="accent3">
                    <a:lumMod val="75000"/>
                  </a:schemeClr>
                </a:solidFill>
              </a:rPr>
              <a:t>ب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استخدام 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أي نوع من الرموز)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13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4589812"/>
            <a:ext cx="4206231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n1 as string</a:t>
            </a:r>
            <a:r>
              <a:rPr lang="en-US" b="1" dirty="0" smtClean="0"/>
              <a:t>=“</a:t>
            </a:r>
            <a:r>
              <a:rPr lang="en-US" b="1" dirty="0" err="1" smtClean="0"/>
              <a:t>arwa</a:t>
            </a:r>
            <a:r>
              <a:rPr lang="en-US" b="1" dirty="0" smtClean="0"/>
              <a:t>"</a:t>
            </a:r>
            <a:endParaRPr lang="en-US" dirty="0"/>
          </a:p>
          <a:p>
            <a:pPr algn="l"/>
            <a:r>
              <a:rPr lang="en-US" b="1" dirty="0" smtClean="0"/>
              <a:t>Label1.text=n1.padright(10,”$”)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09878" y="4589812"/>
            <a:ext cx="2448272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err="1" smtClean="0"/>
              <a:t>arwa</a:t>
            </a:r>
            <a:r>
              <a:rPr lang="en-US" sz="2400" b="1" dirty="0" smtClean="0"/>
              <a:t>$$$$$$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627806" y="4009648"/>
            <a:ext cx="4392465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484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51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Indexof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1800" b="1" dirty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Indexof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/>
              <a:t>دالة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البحث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في السلسة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والنتيجة تظهر على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شكل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أرقام.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>
                <a:solidFill>
                  <a:srgbClr val="00B050"/>
                </a:solidFill>
              </a:rPr>
              <a:t>ولها أربع حالات:</a:t>
            </a:r>
            <a:endParaRPr lang="ar-SA" b="1" dirty="0" smtClean="0">
              <a:solidFill>
                <a:srgbClr val="00B050"/>
              </a:solidFill>
            </a:endParaRP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295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Indexof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الحالة الأولى: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البحث عن طريق الحرف فقط.</a:t>
            </a:r>
            <a:endParaRPr lang="ar-SA" dirty="0" smtClean="0"/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15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7" y="4411960"/>
            <a:ext cx="3659888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n1 as string</a:t>
            </a:r>
            <a:r>
              <a:rPr lang="en-US" b="1" dirty="0" smtClean="0"/>
              <a:t>=“</a:t>
            </a:r>
            <a:r>
              <a:rPr lang="en-US" b="1" dirty="0" err="1" smtClean="0"/>
              <a:t>ahmed</a:t>
            </a:r>
            <a:r>
              <a:rPr lang="en-US" b="1" dirty="0" smtClean="0"/>
              <a:t> </a:t>
            </a:r>
            <a:r>
              <a:rPr lang="en-US" b="1" dirty="0" err="1" smtClean="0"/>
              <a:t>sami</a:t>
            </a:r>
            <a:r>
              <a:rPr lang="en-US" b="1" dirty="0" smtClean="0"/>
              <a:t>” Label1.text=n1.indexof</a:t>
            </a:r>
            <a:r>
              <a:rPr lang="en-US" b="1" dirty="0"/>
              <a:t>("m")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09878" y="4411960"/>
            <a:ext cx="2448272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smtClean="0"/>
              <a:t>2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483768" y="3835896"/>
            <a:ext cx="4392488" cy="576064"/>
          </a:xfrm>
          <a:prstGeom prst="uturnArrow">
            <a:avLst>
              <a:gd name="adj1" fmla="val 12599"/>
              <a:gd name="adj2" fmla="val 25000"/>
              <a:gd name="adj3" fmla="val 25000"/>
              <a:gd name="adj4" fmla="val 43750"/>
              <a:gd name="adj5" fmla="val 9484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90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داله 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Indexof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68096" y="1781904"/>
            <a:ext cx="7290055" cy="4023360"/>
          </a:xfrm>
        </p:spPr>
        <p:txBody>
          <a:bodyPr/>
          <a:lstStyle/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الحالة الثانية: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البحث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عن حرف بدأ من مكان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ما.</a:t>
            </a:r>
            <a:endParaRPr lang="ar-SA" dirty="0" smtClean="0"/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16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7" y="3645024"/>
            <a:ext cx="3731896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n1 as string=" </a:t>
            </a:r>
            <a:r>
              <a:rPr lang="en-US" b="1" dirty="0" err="1" smtClean="0"/>
              <a:t>ahmed</a:t>
            </a:r>
            <a:r>
              <a:rPr lang="en-US" b="1" dirty="0" smtClean="0"/>
              <a:t> </a:t>
            </a:r>
            <a:r>
              <a:rPr lang="en-US" b="1" dirty="0" err="1" smtClean="0"/>
              <a:t>sami</a:t>
            </a:r>
            <a:r>
              <a:rPr lang="en-US" b="1" dirty="0" smtClean="0"/>
              <a:t> "</a:t>
            </a:r>
            <a:endParaRPr lang="en-US" dirty="0"/>
          </a:p>
          <a:p>
            <a:pPr algn="l"/>
            <a:r>
              <a:rPr lang="en-US" b="1" dirty="0"/>
              <a:t>Label1.text=n1.indexof</a:t>
            </a:r>
            <a:r>
              <a:rPr lang="en-US" b="1" dirty="0" smtClean="0"/>
              <a:t>(“s",</a:t>
            </a:r>
            <a:r>
              <a:rPr lang="en-US" b="1" dirty="0"/>
              <a:t>3)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12135" y="3645024"/>
            <a:ext cx="2448272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/>
              <a:t>6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583180" y="3068960"/>
            <a:ext cx="4365084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732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903146"/>
              </p:ext>
            </p:extLst>
          </p:nvPr>
        </p:nvGraphicFramePr>
        <p:xfrm>
          <a:off x="1699143" y="5166278"/>
          <a:ext cx="5427960" cy="79248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</a:tblGrid>
              <a:tr h="32814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9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8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7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ar-SA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5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4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1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0</a:t>
                      </a:r>
                      <a:endParaRPr lang="ar-SA" sz="2000" b="1" dirty="0"/>
                    </a:p>
                  </a:txBody>
                  <a:tcPr anchor="ctr"/>
                </a:tc>
              </a:tr>
              <a:tr h="32814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err="1" smtClean="0"/>
                        <a:t>i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m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a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s</a:t>
                      </a:r>
                      <a:endParaRPr lang="ar-SA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d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m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h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a</a:t>
                      </a:r>
                      <a:endParaRPr lang="ar-SA" sz="2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وسيلة شرح بيضاوية 9"/>
          <p:cNvSpPr/>
          <p:nvPr/>
        </p:nvSpPr>
        <p:spPr>
          <a:xfrm>
            <a:off x="2194342" y="6075339"/>
            <a:ext cx="1368152" cy="649106"/>
          </a:xfrm>
          <a:prstGeom prst="wedgeEllipseCallout">
            <a:avLst>
              <a:gd name="adj1" fmla="val 48090"/>
              <a:gd name="adj2" fmla="val -87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مكان بداية البحث</a:t>
            </a:r>
            <a:endParaRPr lang="ar-SA" dirty="0"/>
          </a:p>
        </p:txBody>
      </p:sp>
      <p:sp>
        <p:nvSpPr>
          <p:cNvPr id="11" name="وسيلة شرح بيضاوية 10"/>
          <p:cNvSpPr/>
          <p:nvPr/>
        </p:nvSpPr>
        <p:spPr>
          <a:xfrm>
            <a:off x="5442927" y="6087327"/>
            <a:ext cx="1368152" cy="649106"/>
          </a:xfrm>
          <a:prstGeom prst="wedgeEllipseCallout">
            <a:avLst>
              <a:gd name="adj1" fmla="val -53206"/>
              <a:gd name="adj2" fmla="val -87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موقع الحرف</a:t>
            </a:r>
            <a:endParaRPr lang="ar-SA" dirty="0"/>
          </a:p>
        </p:txBody>
      </p:sp>
      <p:sp>
        <p:nvSpPr>
          <p:cNvPr id="12" name="قوس كبير أيمن 11"/>
          <p:cNvSpPr/>
          <p:nvPr/>
        </p:nvSpPr>
        <p:spPr>
          <a:xfrm rot="16200000" flipV="1">
            <a:off x="5037682" y="3392881"/>
            <a:ext cx="298207" cy="3248585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295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داله 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Indexof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68096" y="1916832"/>
            <a:ext cx="7290055" cy="4023360"/>
          </a:xfrm>
        </p:spPr>
        <p:txBody>
          <a:bodyPr/>
          <a:lstStyle/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الحالة الثالثة: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/>
              <a:t>إ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ذا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تحدد مكان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بدء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البحث و مكان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انتهائه</a:t>
            </a:r>
            <a:r>
              <a:rPr lang="ar-SA" dirty="0" smtClean="0"/>
              <a:t>.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17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79559" y="3684562"/>
            <a:ext cx="3744416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x As String = </a:t>
            </a:r>
            <a:r>
              <a:rPr lang="en-US" b="1" dirty="0" smtClean="0"/>
              <a:t>“</a:t>
            </a:r>
            <a:r>
              <a:rPr lang="en-US" b="1" dirty="0" err="1" smtClean="0"/>
              <a:t>ahmed</a:t>
            </a:r>
            <a:r>
              <a:rPr lang="en-US" b="1" dirty="0" smtClean="0"/>
              <a:t> </a:t>
            </a:r>
            <a:r>
              <a:rPr lang="en-US" b="1" dirty="0" err="1" smtClean="0"/>
              <a:t>ali</a:t>
            </a:r>
            <a:r>
              <a:rPr lang="en-US" b="1" dirty="0" smtClean="0"/>
              <a:t>"</a:t>
            </a:r>
            <a:endParaRPr lang="en-US" dirty="0"/>
          </a:p>
          <a:p>
            <a:pPr algn="l"/>
            <a:r>
              <a:rPr lang="en-US" b="1" dirty="0" smtClean="0"/>
              <a:t>Label1.Text </a:t>
            </a:r>
            <a:r>
              <a:rPr lang="en-US" b="1" dirty="0"/>
              <a:t>= </a:t>
            </a:r>
            <a:r>
              <a:rPr lang="en-US" b="1" dirty="0" err="1"/>
              <a:t>x.IndexOf</a:t>
            </a:r>
            <a:r>
              <a:rPr lang="en-US" b="1" dirty="0"/>
              <a:t>("a", 3, </a:t>
            </a:r>
            <a:r>
              <a:rPr lang="en-US" b="1" dirty="0" smtClean="0"/>
              <a:t>6)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679728" y="3684562"/>
            <a:ext cx="2448272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/>
              <a:t>4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483768" y="3108498"/>
            <a:ext cx="4680520" cy="576064"/>
          </a:xfrm>
          <a:prstGeom prst="uturnArrow">
            <a:avLst>
              <a:gd name="adj1" fmla="val 12599"/>
              <a:gd name="adj2" fmla="val 25000"/>
              <a:gd name="adj3" fmla="val 25000"/>
              <a:gd name="adj4" fmla="val 43750"/>
              <a:gd name="adj5" fmla="val 9732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139133"/>
              </p:ext>
            </p:extLst>
          </p:nvPr>
        </p:nvGraphicFramePr>
        <p:xfrm>
          <a:off x="1699143" y="5166278"/>
          <a:ext cx="5427960" cy="79248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</a:tblGrid>
              <a:tr h="32814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9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8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ar-SA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5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4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1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0</a:t>
                      </a:r>
                      <a:endParaRPr lang="ar-SA" sz="2000" b="1" dirty="0"/>
                    </a:p>
                  </a:txBody>
                  <a:tcPr anchor="ctr"/>
                </a:tc>
              </a:tr>
              <a:tr h="32814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err="1" smtClean="0"/>
                        <a:t>i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m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lang="ar-SA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d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m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h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a</a:t>
                      </a:r>
                      <a:endParaRPr lang="ar-SA" sz="2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وسيلة شرح بيضاوية 9"/>
          <p:cNvSpPr/>
          <p:nvPr/>
        </p:nvSpPr>
        <p:spPr>
          <a:xfrm>
            <a:off x="2194341" y="6060169"/>
            <a:ext cx="1368152" cy="649106"/>
          </a:xfrm>
          <a:prstGeom prst="wedgeEllipseCallout">
            <a:avLst>
              <a:gd name="adj1" fmla="val 48090"/>
              <a:gd name="adj2" fmla="val -87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مكان بداية البحث</a:t>
            </a:r>
            <a:endParaRPr lang="ar-SA" dirty="0"/>
          </a:p>
        </p:txBody>
      </p:sp>
      <p:sp>
        <p:nvSpPr>
          <p:cNvPr id="11" name="وسيلة شرح بيضاوية 10"/>
          <p:cNvSpPr/>
          <p:nvPr/>
        </p:nvSpPr>
        <p:spPr>
          <a:xfrm>
            <a:off x="4477094" y="6134739"/>
            <a:ext cx="1368152" cy="649106"/>
          </a:xfrm>
          <a:prstGeom prst="wedgeEllipseCallout">
            <a:avLst>
              <a:gd name="adj1" fmla="val 37647"/>
              <a:gd name="adj2" fmla="val -1047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موقع الحرف</a:t>
            </a:r>
            <a:endParaRPr lang="ar-SA" dirty="0"/>
          </a:p>
        </p:txBody>
      </p:sp>
      <p:sp>
        <p:nvSpPr>
          <p:cNvPr id="12" name="قوس كبير أيمن 11"/>
          <p:cNvSpPr/>
          <p:nvPr/>
        </p:nvSpPr>
        <p:spPr>
          <a:xfrm rot="16200000" flipV="1">
            <a:off x="4785934" y="3633454"/>
            <a:ext cx="290817" cy="2737698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وسيلة شرح بيضاوية 12"/>
          <p:cNvSpPr/>
          <p:nvPr/>
        </p:nvSpPr>
        <p:spPr>
          <a:xfrm>
            <a:off x="6099840" y="6072971"/>
            <a:ext cx="2216576" cy="672053"/>
          </a:xfrm>
          <a:prstGeom prst="wedgeEllipseCallout">
            <a:avLst>
              <a:gd name="adj1" fmla="val -40707"/>
              <a:gd name="adj2" fmla="val -77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مكان انتهاء البحث بمقدار 6 أحرف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3595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داله 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Indexof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68096" y="1988840"/>
            <a:ext cx="7290055" cy="4023360"/>
          </a:xfrm>
        </p:spPr>
        <p:txBody>
          <a:bodyPr/>
          <a:lstStyle/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الحالة الرابعة: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dirty="0"/>
              <a:t>إ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ذا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كان الحرف الذي نبحث عنه غير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متوفر.</a:t>
            </a:r>
            <a:endParaRPr lang="ar-SA" dirty="0" smtClean="0"/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18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3628455"/>
            <a:ext cx="4206231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0"/>
            <a:r>
              <a:rPr lang="en-US" b="1" dirty="0"/>
              <a:t>Dim x As String = </a:t>
            </a:r>
            <a:r>
              <a:rPr lang="en-US" b="1" dirty="0" smtClean="0"/>
              <a:t>“</a:t>
            </a:r>
            <a:r>
              <a:rPr lang="en-US" b="1" dirty="0" err="1" smtClean="0"/>
              <a:t>ahmed</a:t>
            </a:r>
            <a:r>
              <a:rPr lang="en-US" b="1" dirty="0" smtClean="0"/>
              <a:t> </a:t>
            </a:r>
            <a:r>
              <a:rPr lang="en-US" b="1" dirty="0" err="1" smtClean="0"/>
              <a:t>sami</a:t>
            </a:r>
            <a:r>
              <a:rPr lang="en-US" b="1" dirty="0" smtClean="0"/>
              <a:t>"</a:t>
            </a:r>
            <a:endParaRPr lang="en-US" dirty="0"/>
          </a:p>
          <a:p>
            <a:pPr algn="ctr"/>
            <a:r>
              <a:rPr lang="en-US" b="1" dirty="0" smtClean="0"/>
              <a:t>Label1.Text </a:t>
            </a:r>
            <a:r>
              <a:rPr lang="en-US" b="1" dirty="0"/>
              <a:t>= </a:t>
            </a:r>
            <a:r>
              <a:rPr lang="en-US" b="1" dirty="0" err="1"/>
              <a:t>x.IndexOf</a:t>
            </a:r>
            <a:r>
              <a:rPr lang="en-US" b="1" dirty="0"/>
              <a:t>("w", 3, 2)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898455" y="3645024"/>
            <a:ext cx="2160240" cy="1039183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smtClean="0"/>
              <a:t>1-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684932" y="3068960"/>
            <a:ext cx="4407348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732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852961"/>
              </p:ext>
            </p:extLst>
          </p:nvPr>
        </p:nvGraphicFramePr>
        <p:xfrm>
          <a:off x="1699143" y="5178544"/>
          <a:ext cx="5427960" cy="79248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  <a:gridCol w="542796"/>
              </a:tblGrid>
              <a:tr h="32814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9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8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ar-SA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5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4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2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1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0</a:t>
                      </a:r>
                      <a:endParaRPr lang="ar-SA" sz="2000" b="1" dirty="0"/>
                    </a:p>
                  </a:txBody>
                  <a:tcPr anchor="ctr"/>
                </a:tc>
              </a:tr>
              <a:tr h="328144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err="1" smtClean="0"/>
                        <a:t>i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m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ar-SA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d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m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h</a:t>
                      </a:r>
                      <a:endParaRPr lang="ar-SA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 smtClean="0"/>
                        <a:t>a</a:t>
                      </a:r>
                      <a:endParaRPr lang="ar-SA" sz="2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وسيلة شرح بيضاوية 9"/>
          <p:cNvSpPr/>
          <p:nvPr/>
        </p:nvSpPr>
        <p:spPr>
          <a:xfrm>
            <a:off x="2194341" y="6072435"/>
            <a:ext cx="1368152" cy="649106"/>
          </a:xfrm>
          <a:prstGeom prst="wedgeEllipseCallout">
            <a:avLst>
              <a:gd name="adj1" fmla="val 48090"/>
              <a:gd name="adj2" fmla="val -87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مكان بداية البحث</a:t>
            </a:r>
            <a:endParaRPr lang="ar-SA" dirty="0"/>
          </a:p>
        </p:txBody>
      </p:sp>
      <p:sp>
        <p:nvSpPr>
          <p:cNvPr id="11" name="قوس كبير أيمن 10"/>
          <p:cNvSpPr/>
          <p:nvPr/>
        </p:nvSpPr>
        <p:spPr>
          <a:xfrm rot="16200000" flipV="1">
            <a:off x="3768539" y="4663115"/>
            <a:ext cx="309383" cy="721474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3995936" y="6129334"/>
            <a:ext cx="2216576" cy="672053"/>
          </a:xfrm>
          <a:prstGeom prst="wedgeEllipseCallout">
            <a:avLst>
              <a:gd name="adj1" fmla="val -40707"/>
              <a:gd name="adj2" fmla="val -77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مكان انتهاء البحث بمقدار حرفين</a:t>
            </a:r>
            <a:endParaRPr lang="ar-SA" dirty="0"/>
          </a:p>
        </p:txBody>
      </p:sp>
      <p:sp>
        <p:nvSpPr>
          <p:cNvPr id="13" name="وسيلة شرح بيضاوية 12"/>
          <p:cNvSpPr/>
          <p:nvPr/>
        </p:nvSpPr>
        <p:spPr>
          <a:xfrm>
            <a:off x="65089" y="4673519"/>
            <a:ext cx="1698599" cy="1330673"/>
          </a:xfrm>
          <a:prstGeom prst="wedgeEllipseCallout">
            <a:avLst>
              <a:gd name="adj1" fmla="val 176783"/>
              <a:gd name="adj2" fmla="val -324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النتيجة -1 لان لا يوجد في منطقة البحث حرف </a:t>
            </a:r>
            <a:r>
              <a:rPr lang="en-US" dirty="0" smtClean="0"/>
              <a:t>W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3595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/>
              <a:t>compare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دالة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compare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عن مقارنة </a:t>
            </a:r>
            <a:r>
              <a:rPr lang="ar-SA" b="1" dirty="0"/>
              <a:t>بين </a:t>
            </a:r>
            <a:r>
              <a:rPr lang="ar-SA" b="1" dirty="0" smtClean="0"/>
              <a:t>متغيرين.</a:t>
            </a:r>
          </a:p>
          <a:p>
            <a:endParaRPr lang="ar-SA" b="1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2</a:t>
            </a:fld>
            <a:endParaRPr lang="ar-SA"/>
          </a:p>
        </p:txBody>
      </p:sp>
      <p:graphicFrame>
        <p:nvGraphicFramePr>
          <p:cNvPr id="8" name="رسم تخطيطي 7"/>
          <p:cNvGraphicFramePr/>
          <p:nvPr>
            <p:extLst>
              <p:ext uri="{D42A27DB-BD31-4B8C-83A1-F6EECF244321}">
                <p14:modId xmlns:p14="http://schemas.microsoft.com/office/powerpoint/2010/main" val="422910933"/>
              </p:ext>
            </p:extLst>
          </p:nvPr>
        </p:nvGraphicFramePr>
        <p:xfrm>
          <a:off x="1793454" y="2905768"/>
          <a:ext cx="6264696" cy="3698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848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 smtClean="0"/>
              <a:t>compare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3</a:t>
            </a:fld>
            <a:endParaRPr lang="ar-SA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760588" y="3830216"/>
            <a:ext cx="3155832" cy="11109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x as string="B"</a:t>
            </a:r>
            <a:endParaRPr lang="en-US" dirty="0"/>
          </a:p>
          <a:p>
            <a:pPr algn="l" rtl="0"/>
            <a:r>
              <a:rPr lang="en-US" b="1" dirty="0"/>
              <a:t>Dim y as string="A"</a:t>
            </a:r>
            <a:endParaRPr lang="en-US" dirty="0"/>
          </a:p>
          <a:p>
            <a:pPr algn="l"/>
            <a:r>
              <a:rPr lang="en-US" b="1" dirty="0" err="1" smtClean="0"/>
              <a:t>MsgBox</a:t>
            </a:r>
            <a:r>
              <a:rPr lang="en-US" b="1" dirty="0" smtClean="0"/>
              <a:t>(</a:t>
            </a:r>
            <a:r>
              <a:rPr lang="en-US" b="1" dirty="0" err="1" smtClean="0"/>
              <a:t>string.compare</a:t>
            </a:r>
            <a:r>
              <a:rPr lang="en-US" b="1" dirty="0" smtClean="0"/>
              <a:t>(</a:t>
            </a:r>
            <a:r>
              <a:rPr lang="en-US" b="1" dirty="0" err="1" smtClean="0"/>
              <a:t>x,y</a:t>
            </a:r>
            <a:r>
              <a:rPr lang="en-US" b="1" dirty="0"/>
              <a:t>))</a:t>
            </a:r>
            <a:endParaRPr lang="ar-SA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4718519" y="3830216"/>
            <a:ext cx="3309897" cy="11109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الحالة الثانية: </a:t>
            </a:r>
          </a:p>
          <a:p>
            <a:pPr rtl="0"/>
            <a:r>
              <a:rPr lang="ar-SA" b="1" dirty="0" smtClean="0"/>
              <a:t>في حال النص الأول </a:t>
            </a:r>
            <a:r>
              <a:rPr lang="ar-SA" b="1" dirty="0"/>
              <a:t>أ</a:t>
            </a:r>
            <a:r>
              <a:rPr lang="ar-SA" b="1" dirty="0" smtClean="0"/>
              <a:t>صغر من النص الثاني تظهر لنا النتيجة </a:t>
            </a:r>
            <a:endParaRPr lang="en-US" b="1" dirty="0" smtClean="0"/>
          </a:p>
          <a:p>
            <a:pPr rtl="0"/>
            <a:r>
              <a:rPr lang="en-US" b="1" dirty="0"/>
              <a:t> </a:t>
            </a:r>
            <a:r>
              <a:rPr lang="ar-SA" b="1" dirty="0" smtClean="0"/>
              <a:t>ب </a:t>
            </a:r>
            <a:r>
              <a:rPr lang="ar-SA" b="1" dirty="0" smtClean="0">
                <a:solidFill>
                  <a:srgbClr val="C00000"/>
                </a:solidFill>
              </a:rPr>
              <a:t>واحد 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68097" y="5214344"/>
            <a:ext cx="3155832" cy="109497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x as string="A"</a:t>
            </a:r>
            <a:endParaRPr lang="en-US" dirty="0"/>
          </a:p>
          <a:p>
            <a:pPr algn="l" rtl="0"/>
            <a:r>
              <a:rPr lang="en-US" b="1" dirty="0"/>
              <a:t>Dim y as string="B"</a:t>
            </a:r>
            <a:endParaRPr lang="en-US" dirty="0"/>
          </a:p>
          <a:p>
            <a:pPr algn="l"/>
            <a:r>
              <a:rPr lang="en-US" b="1" dirty="0" err="1" smtClean="0"/>
              <a:t>MsgBox</a:t>
            </a:r>
            <a:r>
              <a:rPr lang="en-US" b="1" dirty="0" smtClean="0"/>
              <a:t>(</a:t>
            </a:r>
            <a:r>
              <a:rPr lang="en-US" b="1" dirty="0" err="1" smtClean="0"/>
              <a:t>string.compare</a:t>
            </a:r>
            <a:r>
              <a:rPr lang="en-US" b="1" dirty="0" smtClean="0"/>
              <a:t>(</a:t>
            </a:r>
            <a:r>
              <a:rPr lang="en-US" b="1" dirty="0" err="1" smtClean="0"/>
              <a:t>x,y</a:t>
            </a:r>
            <a:r>
              <a:rPr lang="en-US" b="1" dirty="0"/>
              <a:t>))</a:t>
            </a:r>
            <a:endParaRPr lang="ar-SA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746653" y="5214344"/>
            <a:ext cx="3311497" cy="109497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الحالة الثالثة:</a:t>
            </a:r>
            <a:endParaRPr lang="ar-SA" b="1" dirty="0">
              <a:solidFill>
                <a:schemeClr val="accent2">
                  <a:lumMod val="50000"/>
                </a:schemeClr>
              </a:solidFill>
            </a:endParaRPr>
          </a:p>
          <a:p>
            <a:pPr rtl="0"/>
            <a:r>
              <a:rPr lang="ar-SA" b="1" dirty="0" smtClean="0"/>
              <a:t>في حال النص الأول أكبر من النص الثاني تظهر لنا النتيجة</a:t>
            </a:r>
            <a:endParaRPr lang="en-US" b="1" dirty="0" smtClean="0"/>
          </a:p>
          <a:p>
            <a:pPr rtl="0"/>
            <a:r>
              <a:rPr lang="ar-SA" b="1" dirty="0" smtClean="0"/>
              <a:t>ب </a:t>
            </a:r>
            <a:r>
              <a:rPr lang="ar-SA" b="1" dirty="0" smtClean="0">
                <a:solidFill>
                  <a:srgbClr val="C00000"/>
                </a:solidFill>
              </a:rPr>
              <a:t>سالب واحد </a:t>
            </a:r>
            <a:endParaRPr lang="ar-SA" dirty="0" smtClean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768096" y="2420888"/>
            <a:ext cx="3155832" cy="115212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 smtClean="0"/>
              <a:t>Dim </a:t>
            </a:r>
            <a:r>
              <a:rPr lang="en-US" b="1" dirty="0"/>
              <a:t>x as string="</a:t>
            </a:r>
            <a:r>
              <a:rPr lang="en-US" b="1" dirty="0" smtClean="0"/>
              <a:t>A"</a:t>
            </a:r>
            <a:endParaRPr lang="en-US" dirty="0"/>
          </a:p>
          <a:p>
            <a:pPr algn="l" rtl="0"/>
            <a:r>
              <a:rPr lang="en-US" b="1" dirty="0"/>
              <a:t>Dim y as string="A"</a:t>
            </a:r>
            <a:endParaRPr lang="en-US" dirty="0"/>
          </a:p>
          <a:p>
            <a:pPr algn="l"/>
            <a:r>
              <a:rPr lang="en-US" b="1" dirty="0" err="1" smtClean="0"/>
              <a:t>MsgBox</a:t>
            </a:r>
            <a:r>
              <a:rPr lang="en-US" b="1" dirty="0" smtClean="0"/>
              <a:t>(</a:t>
            </a:r>
            <a:r>
              <a:rPr lang="en-US" b="1" dirty="0" err="1" smtClean="0"/>
              <a:t>string.compare</a:t>
            </a:r>
            <a:r>
              <a:rPr lang="en-US" b="1" dirty="0" smtClean="0"/>
              <a:t>(</a:t>
            </a:r>
            <a:r>
              <a:rPr lang="en-US" b="1" dirty="0" err="1" smtClean="0"/>
              <a:t>x,y</a:t>
            </a:r>
            <a:r>
              <a:rPr lang="en-US" b="1" dirty="0" smtClean="0"/>
              <a:t>))</a:t>
            </a:r>
            <a:endParaRPr lang="ar-SA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746653" y="2449029"/>
            <a:ext cx="3317388" cy="1123987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الحالة الأولى: </a:t>
            </a:r>
          </a:p>
          <a:p>
            <a:pPr rtl="0"/>
            <a:r>
              <a:rPr lang="ar-SA" b="1" dirty="0" smtClean="0"/>
              <a:t>في حال تساوي النصوص تظهر لنا النتيجة </a:t>
            </a:r>
            <a:endParaRPr lang="en-US" b="1" dirty="0" smtClean="0"/>
          </a:p>
          <a:p>
            <a:pPr rtl="0"/>
            <a:r>
              <a:rPr lang="ar-SA" b="1" dirty="0" smtClean="0"/>
              <a:t>ب </a:t>
            </a:r>
            <a:r>
              <a:rPr lang="ar-SA" b="1" dirty="0" smtClean="0">
                <a:solidFill>
                  <a:srgbClr val="C00000"/>
                </a:solidFill>
              </a:rPr>
              <a:t>صفر </a:t>
            </a:r>
          </a:p>
        </p:txBody>
      </p:sp>
    </p:spTree>
    <p:extLst>
      <p:ext uri="{BB962C8B-B14F-4D97-AF65-F5344CB8AC3E}">
        <p14:creationId xmlns:p14="http://schemas.microsoft.com/office/powerpoint/2010/main" val="70796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CONCAT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دالة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CONCAT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</a:t>
            </a:r>
            <a:r>
              <a:rPr lang="ar-SA" b="1" dirty="0" smtClean="0"/>
              <a:t>عبارة عن ربط أو دمج  بين متغيرين </a:t>
            </a:r>
            <a:r>
              <a:rPr lang="en-US" b="1" dirty="0" smtClean="0"/>
              <a:t>/</a:t>
            </a:r>
            <a:r>
              <a:rPr lang="ar-SA" b="1" dirty="0" smtClean="0"/>
              <a:t> </a:t>
            </a:r>
            <a:r>
              <a:rPr lang="ar-SA" b="1" dirty="0" smtClean="0"/>
              <a:t>نصين.</a:t>
            </a:r>
            <a:endParaRPr lang="ar-SA" b="1" dirty="0" smtClean="0"/>
          </a:p>
          <a:p>
            <a:r>
              <a:rPr lang="ar-SA" b="1" dirty="0" smtClean="0">
                <a:solidFill>
                  <a:srgbClr val="00B050"/>
                </a:solidFill>
              </a:rPr>
              <a:t>مثال: </a:t>
            </a:r>
            <a:endParaRPr lang="ar-SA" b="1" dirty="0" smtClean="0">
              <a:solidFill>
                <a:srgbClr val="00B050"/>
              </a:solidFill>
            </a:endParaRPr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4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9857" y="4434254"/>
            <a:ext cx="3443864" cy="13681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x as string</a:t>
            </a:r>
            <a:r>
              <a:rPr lang="en-US" b="1" dirty="0" smtClean="0"/>
              <a:t>=“</a:t>
            </a:r>
            <a:r>
              <a:rPr lang="en-US" b="1" dirty="0" err="1" smtClean="0"/>
              <a:t>ahmed</a:t>
            </a:r>
            <a:r>
              <a:rPr lang="en-US" b="1" dirty="0" smtClean="0"/>
              <a:t>"</a:t>
            </a:r>
            <a:endParaRPr lang="en-US" dirty="0"/>
          </a:p>
          <a:p>
            <a:pPr algn="l" rtl="0"/>
            <a:r>
              <a:rPr lang="en-US" b="1" dirty="0"/>
              <a:t>Dim y as string="</a:t>
            </a:r>
            <a:r>
              <a:rPr lang="en-US" b="1" dirty="0" smtClean="0"/>
              <a:t>AL-</a:t>
            </a:r>
            <a:r>
              <a:rPr lang="en-US" b="1" dirty="0" err="1" smtClean="0"/>
              <a:t>ali</a:t>
            </a:r>
            <a:r>
              <a:rPr lang="en-US" b="1" dirty="0" smtClean="0"/>
              <a:t>"</a:t>
            </a:r>
            <a:endParaRPr lang="en-US" dirty="0"/>
          </a:p>
          <a:p>
            <a:pPr algn="l"/>
            <a:r>
              <a:rPr lang="en-US" b="1" dirty="0"/>
              <a:t>Label1.text=</a:t>
            </a:r>
            <a:r>
              <a:rPr lang="en-US" b="1" dirty="0" err="1"/>
              <a:t>string.concat</a:t>
            </a:r>
            <a:r>
              <a:rPr lang="en-US" b="1" dirty="0"/>
              <a:t>(</a:t>
            </a:r>
            <a:r>
              <a:rPr lang="en-US" b="1" dirty="0" err="1"/>
              <a:t>x,y</a:t>
            </a:r>
            <a:r>
              <a:rPr lang="en-US" b="1" dirty="0"/>
              <a:t>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580112" y="4437112"/>
            <a:ext cx="2448272" cy="13681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النتيجة: </a:t>
            </a:r>
          </a:p>
          <a:p>
            <a:pPr rtl="0"/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Ahmed Al-</a:t>
            </a:r>
            <a:r>
              <a:rPr lang="en-US" sz="2000" b="1" dirty="0" err="1" smtClean="0">
                <a:solidFill>
                  <a:schemeClr val="accent4">
                    <a:lumMod val="75000"/>
                  </a:schemeClr>
                </a:solidFill>
              </a:rPr>
              <a:t>ali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359514" y="3858190"/>
            <a:ext cx="4588749" cy="576064"/>
          </a:xfrm>
          <a:prstGeom prst="uturnArrow">
            <a:avLst>
              <a:gd name="adj1" fmla="val 10119"/>
              <a:gd name="adj2" fmla="val 25000"/>
              <a:gd name="adj3" fmla="val 39881"/>
              <a:gd name="adj4" fmla="val 43750"/>
              <a:gd name="adj5" fmla="val 1000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48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Insert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Insert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/>
              <a:t>إضافة </a:t>
            </a:r>
            <a:r>
              <a:rPr lang="ar-SA" b="1" dirty="0" smtClean="0"/>
              <a:t>جزء من النصوص داخل متغير معرف مسبقا.</a:t>
            </a:r>
          </a:p>
          <a:p>
            <a:r>
              <a:rPr lang="ar-SA" sz="2400" dirty="0" smtClean="0">
                <a:solidFill>
                  <a:srgbClr val="00B050"/>
                </a:solidFill>
              </a:rPr>
              <a:t>مثال: </a:t>
            </a:r>
            <a:endParaRPr lang="ar-SA" sz="2400" dirty="0" smtClean="0">
              <a:solidFill>
                <a:srgbClr val="00B050"/>
              </a:solidFill>
            </a:endParaRPr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5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4676678"/>
            <a:ext cx="3528392" cy="108012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n1 as string</a:t>
            </a:r>
            <a:r>
              <a:rPr lang="en-US" b="1" dirty="0" smtClean="0"/>
              <a:t>=“ma"</a:t>
            </a:r>
            <a:endParaRPr lang="en-US" dirty="0"/>
          </a:p>
          <a:p>
            <a:pPr algn="l"/>
            <a:r>
              <a:rPr lang="en-US" b="1" dirty="0"/>
              <a:t>Label1.text=n1.insert(2</a:t>
            </a:r>
            <a:r>
              <a:rPr lang="en-US" b="1" dirty="0" smtClean="0"/>
              <a:t>,“ha</a:t>
            </a:r>
            <a:r>
              <a:rPr lang="en-US" b="1" dirty="0" smtClean="0"/>
              <a:t>")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465862" y="4676678"/>
            <a:ext cx="2592288" cy="109136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maha</a:t>
            </a:r>
            <a:endParaRPr lang="ar-SA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سهم بشكل U 5"/>
          <p:cNvSpPr/>
          <p:nvPr/>
        </p:nvSpPr>
        <p:spPr>
          <a:xfrm>
            <a:off x="2483768" y="4134323"/>
            <a:ext cx="4680520" cy="542355"/>
          </a:xfrm>
          <a:prstGeom prst="uturnArrow">
            <a:avLst>
              <a:gd name="adj1" fmla="val 12599"/>
              <a:gd name="adj2" fmla="val 25000"/>
              <a:gd name="adj3" fmla="val 25000"/>
              <a:gd name="adj4" fmla="val 43750"/>
              <a:gd name="adj5" fmla="val 9473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5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Remove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 </a:t>
            </a:r>
            <a:r>
              <a:rPr lang="ar-SA" b="1" dirty="0" smtClean="0"/>
              <a:t>هي </a:t>
            </a:r>
            <a:r>
              <a:rPr lang="ar-SA" b="1" dirty="0" smtClean="0"/>
              <a:t>عبارة </a:t>
            </a:r>
            <a:r>
              <a:rPr lang="ar-SA" b="1" dirty="0" smtClean="0"/>
              <a:t>عن حذف جزء </a:t>
            </a:r>
            <a:r>
              <a:rPr lang="ar-SA" b="1" dirty="0" smtClean="0"/>
              <a:t>أو </a:t>
            </a:r>
            <a:r>
              <a:rPr lang="ar-SA" b="1" dirty="0" smtClean="0"/>
              <a:t>أكثر من النصوص </a:t>
            </a:r>
            <a:r>
              <a:rPr lang="ar-SA" b="1" dirty="0" smtClean="0"/>
              <a:t>المعرفة </a:t>
            </a:r>
            <a:r>
              <a:rPr lang="ar-SA" b="1" dirty="0" smtClean="0"/>
              <a:t>مسبقا . 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 smtClean="0"/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6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4733815"/>
            <a:ext cx="3816424" cy="100811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n1 as string</a:t>
            </a:r>
            <a:r>
              <a:rPr lang="en-US" b="1" dirty="0" smtClean="0"/>
              <a:t>=“</a:t>
            </a:r>
            <a:r>
              <a:rPr lang="en-US" b="1" dirty="0" err="1" smtClean="0"/>
              <a:t>saaarah</a:t>
            </a:r>
            <a:r>
              <a:rPr lang="en-US" b="1" dirty="0"/>
              <a:t>"</a:t>
            </a:r>
            <a:endParaRPr lang="en-US" dirty="0"/>
          </a:p>
          <a:p>
            <a:pPr algn="l"/>
            <a:r>
              <a:rPr lang="en-US" b="1" dirty="0" smtClean="0"/>
              <a:t>Label1.text=n1.remove(2,1</a:t>
            </a:r>
            <a:r>
              <a:rPr lang="en-US" b="1" dirty="0"/>
              <a:t>)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580112" y="4746936"/>
            <a:ext cx="2448272" cy="100811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saarah</a:t>
            </a:r>
            <a:r>
              <a:rPr lang="ar-SA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6" name="سهم بشكل U 5"/>
          <p:cNvSpPr/>
          <p:nvPr/>
        </p:nvSpPr>
        <p:spPr>
          <a:xfrm>
            <a:off x="2418020" y="4170872"/>
            <a:ext cx="4530244" cy="576064"/>
          </a:xfrm>
          <a:prstGeom prst="uturnArrow">
            <a:avLst>
              <a:gd name="adj1" fmla="val 12599"/>
              <a:gd name="adj2" fmla="val 25000"/>
              <a:gd name="adj3" fmla="val 25000"/>
              <a:gd name="adj4" fmla="val 43750"/>
              <a:gd name="adj5" fmla="val 9732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4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Substring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Substring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اقتصاص جزء أو اكثر  من النصوص </a:t>
            </a:r>
            <a:r>
              <a:rPr lang="ar-SA" b="1" dirty="0" smtClean="0"/>
              <a:t>المعرفة </a:t>
            </a:r>
            <a:r>
              <a:rPr lang="ar-SA" b="1" dirty="0" smtClean="0"/>
              <a:t>مسبقا . 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7</a:t>
            </a:fld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68096" y="4806404"/>
            <a:ext cx="4206231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 smtClean="0"/>
              <a:t>Dim m1 as string=“</a:t>
            </a:r>
            <a:r>
              <a:rPr lang="en-US" b="1" dirty="0" err="1" smtClean="0"/>
              <a:t>ahmed</a:t>
            </a:r>
            <a:r>
              <a:rPr lang="en-US" b="1" dirty="0" smtClean="0"/>
              <a:t>"</a:t>
            </a:r>
            <a:endParaRPr lang="en-US" dirty="0" smtClean="0"/>
          </a:p>
          <a:p>
            <a:pPr algn="l"/>
            <a:r>
              <a:rPr lang="en-US" b="1" dirty="0" smtClean="0"/>
              <a:t>Label1.text=m1.supstring(1,2)</a:t>
            </a:r>
            <a:endParaRPr lang="ar-SA" dirty="0"/>
          </a:p>
        </p:txBody>
      </p:sp>
      <p:sp>
        <p:nvSpPr>
          <p:cNvPr id="5" name="سهم بشكل U 4"/>
          <p:cNvSpPr/>
          <p:nvPr/>
        </p:nvSpPr>
        <p:spPr>
          <a:xfrm>
            <a:off x="2507166" y="4230340"/>
            <a:ext cx="4513105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732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609878" y="4798962"/>
            <a:ext cx="2448272" cy="10557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aed</a:t>
            </a:r>
            <a:endParaRPr lang="ar-SA" sz="24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59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 lower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To lower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تحويل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الأحرف </a:t>
            </a:r>
            <a:r>
              <a:rPr lang="ar-S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كبيرة </a:t>
            </a:r>
            <a:r>
              <a:rPr lang="ar-SA" b="1" dirty="0"/>
              <a:t>إ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لى صغيرة</a:t>
            </a:r>
            <a:r>
              <a:rPr lang="ar-SA" b="1" dirty="0" smtClean="0"/>
              <a:t>. </a:t>
            </a:r>
            <a:endParaRPr lang="ar-SA" b="1" dirty="0" smtClean="0"/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8</a:t>
            </a:fld>
            <a:endParaRPr lang="ar-SA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768096" y="4734376"/>
            <a:ext cx="3456384" cy="98374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h1 as string="STORY"</a:t>
            </a:r>
            <a:endParaRPr lang="en-US" dirty="0"/>
          </a:p>
          <a:p>
            <a:pPr algn="l"/>
            <a:r>
              <a:rPr lang="en-US" b="1" dirty="0"/>
              <a:t>Label1.text=h1.tolower</a:t>
            </a:r>
            <a:r>
              <a:rPr lang="en-US" b="1" dirty="0" smtClean="0"/>
              <a:t>()</a:t>
            </a:r>
            <a:endParaRPr lang="ar-SA" dirty="0"/>
          </a:p>
        </p:txBody>
      </p:sp>
      <p:sp>
        <p:nvSpPr>
          <p:cNvPr id="10" name="سهم بشكل U 9"/>
          <p:cNvSpPr/>
          <p:nvPr/>
        </p:nvSpPr>
        <p:spPr>
          <a:xfrm>
            <a:off x="2300052" y="4158312"/>
            <a:ext cx="4720220" cy="576064"/>
          </a:xfrm>
          <a:prstGeom prst="uturnArrow">
            <a:avLst>
              <a:gd name="adj1" fmla="val 15079"/>
              <a:gd name="adj2" fmla="val 25000"/>
              <a:gd name="adj3" fmla="val 25000"/>
              <a:gd name="adj4" fmla="val 43750"/>
              <a:gd name="adj5" fmla="val 9484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611527" y="4734376"/>
            <a:ext cx="2448272" cy="98374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story</a:t>
            </a:r>
            <a:endParaRPr lang="ar-SA" sz="24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3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دالة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 upper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دالة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To upper</a:t>
            </a: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endParaRPr lang="ar-S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ar-SA" b="1" dirty="0" smtClean="0"/>
              <a:t>هي عبارة </a:t>
            </a:r>
            <a:r>
              <a:rPr lang="ar-SA" b="1" dirty="0" smtClean="0"/>
              <a:t>عن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تحويل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الأحرف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من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صغيرة </a:t>
            </a:r>
            <a:r>
              <a:rPr lang="ar-SA" b="1" dirty="0"/>
              <a:t>إ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لى </a:t>
            </a:r>
            <a:r>
              <a:rPr lang="ar-S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كبيرة</a:t>
            </a:r>
            <a:r>
              <a:rPr lang="ar-SA" b="1" dirty="0" smtClean="0"/>
              <a:t>. </a:t>
            </a:r>
          </a:p>
          <a:p>
            <a:r>
              <a:rPr lang="ar-SA" dirty="0">
                <a:solidFill>
                  <a:srgbClr val="00B050"/>
                </a:solidFill>
              </a:rPr>
              <a:t>مثال: </a:t>
            </a:r>
          </a:p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2CCCC-5379-4266-81A6-5B3778841524}" type="slidenum">
              <a:rPr lang="ar-SA" smtClean="0"/>
              <a:t>9</a:t>
            </a:fld>
            <a:endParaRPr lang="ar-SA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768096" y="4797152"/>
            <a:ext cx="352839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/>
              <a:t>Dim h1 as string="story "</a:t>
            </a:r>
            <a:endParaRPr lang="en-US" dirty="0"/>
          </a:p>
          <a:p>
            <a:pPr algn="l"/>
            <a:r>
              <a:rPr lang="en-US" b="1" dirty="0"/>
              <a:t>Label1.text=h1.toupper ()</a:t>
            </a:r>
            <a:endParaRPr lang="ar-SA" dirty="0"/>
          </a:p>
        </p:txBody>
      </p:sp>
      <p:sp>
        <p:nvSpPr>
          <p:cNvPr id="6" name="سهم بشكل U 5"/>
          <p:cNvSpPr/>
          <p:nvPr/>
        </p:nvSpPr>
        <p:spPr>
          <a:xfrm>
            <a:off x="2300052" y="4221088"/>
            <a:ext cx="4792228" cy="576064"/>
          </a:xfrm>
          <a:prstGeom prst="uturnArrow">
            <a:avLst>
              <a:gd name="adj1" fmla="val 12599"/>
              <a:gd name="adj2" fmla="val 25000"/>
              <a:gd name="adj3" fmla="val 25000"/>
              <a:gd name="adj4" fmla="val 43750"/>
              <a:gd name="adj5" fmla="val 9980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681886" y="4797152"/>
            <a:ext cx="2376264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النتيجة :</a:t>
            </a:r>
          </a:p>
          <a:p>
            <a:pPr rtl="0"/>
            <a:r>
              <a:rPr lang="en-US" sz="2400" b="1" dirty="0" smtClean="0"/>
              <a:t>STORY</a:t>
            </a:r>
            <a:endParaRPr lang="ar-SA" sz="24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38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189</TotalTime>
  <Words>770</Words>
  <Application>Microsoft Office PowerPoint</Application>
  <PresentationFormat>عرض على الشاشة (3:4)‏</PresentationFormat>
  <Paragraphs>242</Paragraphs>
  <Slides>18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5" baseType="lpstr">
      <vt:lpstr>Arial</vt:lpstr>
      <vt:lpstr>Calibri</vt:lpstr>
      <vt:lpstr>Tw Cen MT</vt:lpstr>
      <vt:lpstr>Tw Cen MT Condensed</vt:lpstr>
      <vt:lpstr>Wingdings</vt:lpstr>
      <vt:lpstr>Wingdings 3</vt:lpstr>
      <vt:lpstr>تكامل</vt:lpstr>
      <vt:lpstr>التعامل مع النصوص </vt:lpstr>
      <vt:lpstr>دالة compare</vt:lpstr>
      <vt:lpstr>دالة compare</vt:lpstr>
      <vt:lpstr>دالة CONCAT</vt:lpstr>
      <vt:lpstr>دالة Insert</vt:lpstr>
      <vt:lpstr>دالة Remove</vt:lpstr>
      <vt:lpstr>دالة Substring</vt:lpstr>
      <vt:lpstr>دالة To lower</vt:lpstr>
      <vt:lpstr>دالة To upper</vt:lpstr>
      <vt:lpstr>دالة Trim</vt:lpstr>
      <vt:lpstr>دالة Replace</vt:lpstr>
      <vt:lpstr>دالة Padleft</vt:lpstr>
      <vt:lpstr>دالة Padright</vt:lpstr>
      <vt:lpstr>دالة Indexof</vt:lpstr>
      <vt:lpstr>دالة Indexof</vt:lpstr>
      <vt:lpstr>داله Indexof</vt:lpstr>
      <vt:lpstr>داله Indexof</vt:lpstr>
      <vt:lpstr>داله Indexof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التعامل مع النصوص</dc:title>
  <dc:creator>user</dc:creator>
  <cp:lastModifiedBy>Arwa ..</cp:lastModifiedBy>
  <cp:revision>22</cp:revision>
  <dcterms:created xsi:type="dcterms:W3CDTF">2016-09-21T13:34:40Z</dcterms:created>
  <dcterms:modified xsi:type="dcterms:W3CDTF">2017-07-17T23:22:24Z</dcterms:modified>
</cp:coreProperties>
</file>